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46"/>
  </p:notesMasterIdLst>
  <p:sldIdLst>
    <p:sldId id="256" r:id="rId2"/>
    <p:sldId id="377" r:id="rId3"/>
    <p:sldId id="378" r:id="rId4"/>
    <p:sldId id="379" r:id="rId5"/>
    <p:sldId id="380" r:id="rId6"/>
    <p:sldId id="381" r:id="rId7"/>
    <p:sldId id="382" r:id="rId8"/>
    <p:sldId id="383" r:id="rId9"/>
    <p:sldId id="384" r:id="rId10"/>
    <p:sldId id="385" r:id="rId11"/>
    <p:sldId id="386" r:id="rId12"/>
    <p:sldId id="387" r:id="rId13"/>
    <p:sldId id="388" r:id="rId14"/>
    <p:sldId id="389" r:id="rId15"/>
    <p:sldId id="356" r:id="rId16"/>
    <p:sldId id="357" r:id="rId17"/>
    <p:sldId id="358" r:id="rId18"/>
    <p:sldId id="359" r:id="rId19"/>
    <p:sldId id="361" r:id="rId20"/>
    <p:sldId id="360" r:id="rId21"/>
    <p:sldId id="285" r:id="rId22"/>
    <p:sldId id="295" r:id="rId23"/>
    <p:sldId id="362" r:id="rId24"/>
    <p:sldId id="365" r:id="rId25"/>
    <p:sldId id="366" r:id="rId26"/>
    <p:sldId id="367" r:id="rId27"/>
    <p:sldId id="370" r:id="rId28"/>
    <p:sldId id="371" r:id="rId29"/>
    <p:sldId id="372" r:id="rId30"/>
    <p:sldId id="307" r:id="rId31"/>
    <p:sldId id="308" r:id="rId32"/>
    <p:sldId id="309" r:id="rId33"/>
    <p:sldId id="310" r:id="rId34"/>
    <p:sldId id="373" r:id="rId35"/>
    <p:sldId id="312" r:id="rId36"/>
    <p:sldId id="374" r:id="rId37"/>
    <p:sldId id="375" r:id="rId38"/>
    <p:sldId id="376" r:id="rId39"/>
    <p:sldId id="316" r:id="rId40"/>
    <p:sldId id="317" r:id="rId41"/>
    <p:sldId id="318" r:id="rId42"/>
    <p:sldId id="319" r:id="rId43"/>
    <p:sldId id="320" r:id="rId44"/>
    <p:sldId id="325" r:id="rId4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8CF4CC-7D1E-42E1-80DF-EF6EC75C464A}">
  <a:tblStyle styleId="{DC8CF4CC-7D1E-42E1-80DF-EF6EC75C46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6"/>
    <p:restoredTop sz="94643"/>
  </p:normalViewPr>
  <p:slideViewPr>
    <p:cSldViewPr snapToGrid="0" snapToObjects="1">
      <p:cViewPr varScale="1">
        <p:scale>
          <a:sx n="153" d="100"/>
          <a:sy n="153" d="100"/>
        </p:scale>
        <p:origin x="192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0.png>
</file>

<file path=ppt/media/image11.png>
</file>

<file path=ppt/media/image1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27236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7565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33223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3329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863337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is public domain (Wikimedia commons)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09420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sure to point out-coinbase is why miners aren’t all solving the exact same problem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9504894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33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81095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3959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Shape 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174707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2323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Shape 3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184776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Shape 418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Shape 4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581014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Shape 425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Shape 4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58742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Shape 4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9744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Shape 4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58597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Shape 4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11092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Shape 4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3515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462600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Shape 4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0" name="Shape 5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Font typeface="Arial"/>
              <a:buNone/>
            </a:pPr>
            <a:endParaRPr sz="1100" b="0" i="0" u="none" strike="noStrike" cap="none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Shape 50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5" name="Shape 5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Shape 5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Shape 5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Shape 5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Shape 5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673626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Shape 5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0" name="Shape 5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36f3c03d4_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36f3c03d4_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873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36f4a98fd_2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36f4a98fd_2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814826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36f4a98fd_26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36f4a98fd_26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689743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Shape 6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Shape 6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715113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Shape 6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Shape 6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Shape 62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9" name="Shape 6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Shape 634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Shape 6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Shape 6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Shape 6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Shape 6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Shape 6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2396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85676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7066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9067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193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685800" y="2840054"/>
            <a:ext cx="7772400" cy="784738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26" cy="3725681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rebuchet MS"/>
              <a:buNone/>
              <a:defRPr sz="36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Trebuchet MS"/>
              <a:buChar char="●"/>
              <a:defRPr sz="3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○"/>
              <a:defRPr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■"/>
              <a:defRPr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■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●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○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■"/>
              <a:defRPr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>
            <a:off x="9124900" y="-2575"/>
            <a:ext cx="95400" cy="51435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"/>
          <p:cNvSpPr/>
          <p:nvPr/>
        </p:nvSpPr>
        <p:spPr>
          <a:xfrm>
            <a:off x="9029500" y="0"/>
            <a:ext cx="954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jheusser.github.io/2013/02/03/satcoin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2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ctrTitle"/>
          </p:nvPr>
        </p:nvSpPr>
        <p:spPr>
          <a:xfrm>
            <a:off x="677487" y="1990665"/>
            <a:ext cx="7772400" cy="115985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>
                <a:latin typeface="Trebuchet MS"/>
                <a:ea typeface="Trebuchet MS"/>
                <a:cs typeface="Trebuchet MS"/>
                <a:sym typeface="Trebuchet MS"/>
              </a:rPr>
              <a:t>Bitcoin: Key-Management, </a:t>
            </a:r>
            <a:r>
              <a:rPr lang="en-US" dirty="0" smtClean="0">
                <a:latin typeface="Trebuchet MS"/>
                <a:ea typeface="Trebuchet MS"/>
                <a:cs typeface="Trebuchet MS"/>
                <a:sym typeface="Trebuchet MS"/>
              </a:rPr>
              <a:t>Mining and Attacks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</a:t>
            </a:r>
            <a:endParaRPr dirty="0"/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" sz="2400" dirty="0" smtClean="0"/>
              <a:t>A</a:t>
            </a:r>
            <a:r>
              <a:rPr lang="en-US" sz="2400" dirty="0" smtClean="0"/>
              <a:t>lice</a:t>
            </a:r>
            <a:r>
              <a:rPr lang="en" sz="2400" dirty="0" smtClean="0"/>
              <a:t>, </a:t>
            </a:r>
            <a:r>
              <a:rPr lang="en-US" sz="2400" dirty="0" smtClean="0"/>
              <a:t>Bob</a:t>
            </a:r>
            <a:r>
              <a:rPr lang="en" sz="2400" dirty="0" smtClean="0"/>
              <a:t>, </a:t>
            </a:r>
            <a:r>
              <a:rPr lang="en-US" sz="2400" dirty="0" smtClean="0"/>
              <a:t>Charlie</a:t>
            </a:r>
            <a:r>
              <a:rPr lang="en" sz="2400" dirty="0" smtClean="0"/>
              <a:t>, </a:t>
            </a:r>
            <a:r>
              <a:rPr lang="en" sz="2400" dirty="0"/>
              <a:t>and </a:t>
            </a:r>
            <a:r>
              <a:rPr lang="en-US" sz="2400" dirty="0" smtClean="0"/>
              <a:t>David</a:t>
            </a:r>
            <a:r>
              <a:rPr lang="en" sz="2400" dirty="0" smtClean="0"/>
              <a:t> </a:t>
            </a:r>
            <a:r>
              <a:rPr lang="en" sz="2400" dirty="0"/>
              <a:t>are </a:t>
            </a:r>
            <a:r>
              <a:rPr lang="en" sz="2400" dirty="0" smtClean="0"/>
              <a:t>co-</a:t>
            </a:r>
            <a:r>
              <a:rPr lang="en-US" sz="2400" dirty="0" smtClean="0"/>
              <a:t>founders of a company</a:t>
            </a:r>
            <a:r>
              <a:rPr lang="en" sz="2400" dirty="0" smtClean="0"/>
              <a:t>.</a:t>
            </a:r>
            <a:r>
              <a:rPr lang="en-US" sz="2400" dirty="0" smtClean="0"/>
              <a:t> </a:t>
            </a:r>
            <a:endParaRPr lang="en-US" sz="2400" dirty="0"/>
          </a:p>
          <a:p>
            <a:pPr marL="342900" indent="-342900"/>
            <a:endParaRPr lang="en-US" sz="2400" dirty="0" smtClean="0"/>
          </a:p>
          <a:p>
            <a:pPr marL="342900" indent="-342900"/>
            <a:r>
              <a:rPr lang="en" sz="2400" dirty="0" smtClean="0"/>
              <a:t>Each </a:t>
            </a:r>
            <a:r>
              <a:rPr lang="en" sz="2400" dirty="0"/>
              <a:t>of the four generates a key-pair, </a:t>
            </a:r>
            <a:r>
              <a:rPr lang="en" sz="2400" dirty="0" smtClean="0"/>
              <a:t>puts </a:t>
            </a:r>
            <a:r>
              <a:rPr lang="en" sz="2400" dirty="0"/>
              <a:t>secret key in a safe, private, offline </a:t>
            </a:r>
            <a:r>
              <a:rPr lang="en" sz="2400" dirty="0" smtClean="0"/>
              <a:t>place.</a:t>
            </a:r>
            <a:endParaRPr lang="en-US" sz="2400" dirty="0"/>
          </a:p>
          <a:p>
            <a:pPr marL="342900" indent="-342900"/>
            <a:endParaRPr lang="en-US" sz="2400" dirty="0"/>
          </a:p>
          <a:p>
            <a:pPr marL="342900" indent="-342900"/>
            <a:r>
              <a:rPr lang="en" sz="2400" dirty="0" smtClean="0"/>
              <a:t>The </a:t>
            </a:r>
            <a:r>
              <a:rPr lang="en" sz="2400" dirty="0"/>
              <a:t>company’s cold-stored coins use multi-sig, so that three of the four keys must sign to release a coin.</a:t>
            </a: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5745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6977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Threshold Signatures</a:t>
            </a:r>
            <a:endParaRPr dirty="0"/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457200" y="987495"/>
            <a:ext cx="8229600" cy="40310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b="1" u="sng" dirty="0" smtClean="0"/>
              <a:t>(</a:t>
            </a:r>
            <a:r>
              <a:rPr lang="en-US" sz="2400" b="1" u="sng" dirty="0" err="1" smtClean="0"/>
              <a:t>k,n</a:t>
            </a:r>
            <a:r>
              <a:rPr lang="en-US" sz="2400" b="1" u="sng" dirty="0" smtClean="0"/>
              <a:t>)-Threshold Signatures</a:t>
            </a:r>
            <a:r>
              <a:rPr lang="en-US" sz="2400" b="1" dirty="0" smtClean="0"/>
              <a:t>:</a:t>
            </a:r>
            <a:r>
              <a:rPr lang="en-US" sz="2400" dirty="0" smtClean="0"/>
              <a:t> A signing key can be “divided” amongst n signers such that any subset of k signers can jointly produce a signature, but any subset of &lt;k signers cannot</a:t>
            </a:r>
          </a:p>
          <a:p>
            <a:pPr marL="342900" indent="-342900"/>
            <a:endParaRPr lang="en-US" sz="1000" dirty="0" smtClean="0"/>
          </a:p>
          <a:p>
            <a:pPr marL="800100" lvl="1" indent="-342900"/>
            <a:r>
              <a:rPr lang="en-US" sz="2200" dirty="0" err="1" smtClean="0"/>
              <a:t>TSetup</a:t>
            </a:r>
            <a:r>
              <a:rPr lang="en-US" sz="2200" dirty="0" smtClean="0"/>
              <a:t>(1</a:t>
            </a:r>
            <a:r>
              <a:rPr lang="en-US" sz="2200" baseline="30000" dirty="0" smtClean="0"/>
              <a:t>n</a:t>
            </a:r>
            <a:r>
              <a:rPr lang="en-US" sz="2200" dirty="0" smtClean="0"/>
              <a:t>): Each party learns PK. Party </a:t>
            </a:r>
            <a:r>
              <a:rPr lang="en-US" sz="2200" dirty="0" err="1" smtClean="0"/>
              <a:t>i</a:t>
            </a:r>
            <a:r>
              <a:rPr lang="en-US" sz="2200" dirty="0" smtClean="0"/>
              <a:t> additionally learns Sk</a:t>
            </a:r>
            <a:r>
              <a:rPr lang="en-US" sz="2200" baseline="-25000" dirty="0" smtClean="0"/>
              <a:t>i</a:t>
            </a:r>
          </a:p>
          <a:p>
            <a:pPr marL="800100" lvl="1" indent="-342900"/>
            <a:endParaRPr lang="en-US" sz="1000" baseline="-25000" dirty="0"/>
          </a:p>
          <a:p>
            <a:pPr marL="800100" lvl="1" indent="-342900"/>
            <a:r>
              <a:rPr lang="en-US" sz="2200" dirty="0" err="1" smtClean="0"/>
              <a:t>TSign</a:t>
            </a:r>
            <a:r>
              <a:rPr lang="en-US" sz="2200" dirty="0" smtClean="0"/>
              <a:t>(m): Parties run a protocol to compute a signature </a:t>
            </a:r>
            <a:r>
              <a:rPr lang="en-US" sz="2200" b="1" dirty="0" smtClean="0"/>
              <a:t>sig</a:t>
            </a:r>
            <a:r>
              <a:rPr lang="en-US" sz="2200" dirty="0" smtClean="0"/>
              <a:t> on m</a:t>
            </a:r>
          </a:p>
          <a:p>
            <a:pPr marL="800100" lvl="1" indent="-342900"/>
            <a:endParaRPr lang="en-US" sz="1000" dirty="0"/>
          </a:p>
          <a:p>
            <a:pPr marL="800100" lvl="1" indent="-342900"/>
            <a:r>
              <a:rPr lang="en-US" sz="2200" dirty="0" err="1" smtClean="0"/>
              <a:t>TVerify</a:t>
            </a:r>
            <a:r>
              <a:rPr lang="en-US" sz="2200" dirty="0" smtClean="0"/>
              <a:t>(</a:t>
            </a:r>
            <a:r>
              <a:rPr lang="en-US" sz="2200" dirty="0" err="1" smtClean="0"/>
              <a:t>PK,m,</a:t>
            </a:r>
            <a:r>
              <a:rPr lang="en-US" sz="2200" b="1" dirty="0" err="1" smtClean="0"/>
              <a:t>sig</a:t>
            </a:r>
            <a:r>
              <a:rPr lang="en-US" sz="2200" dirty="0" smtClean="0"/>
              <a:t>): Output 0/1</a:t>
            </a:r>
          </a:p>
          <a:p>
            <a:pPr marL="800100" lvl="1" indent="-342900"/>
            <a:endParaRPr lang="en-US" sz="2200" dirty="0"/>
          </a:p>
          <a:p>
            <a:pPr marL="800100" lvl="1" indent="-342900"/>
            <a:endParaRPr lang="en-US" sz="2200" dirty="0" smtClean="0"/>
          </a:p>
          <a:p>
            <a:pPr marL="800100" lvl="1" indent="-342900"/>
            <a:endParaRPr lang="en-US" sz="2200" baseline="-25000" dirty="0" smtClean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013102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Threshold Signatures</a:t>
            </a:r>
            <a:endParaRPr dirty="0"/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457200" y="1115086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 smtClean="0"/>
              <a:t>Advantages over Multi-Sig:</a:t>
            </a:r>
          </a:p>
          <a:p>
            <a:pPr marL="342900" indent="-342900"/>
            <a:endParaRPr lang="en-US" sz="1000" dirty="0" smtClean="0"/>
          </a:p>
          <a:p>
            <a:pPr marL="800100" lvl="1" indent="-342900"/>
            <a:r>
              <a:rPr lang="en-US" sz="2200" dirty="0" smtClean="0"/>
              <a:t>Threshold policy enforced in signature scheme as opposed to script</a:t>
            </a:r>
          </a:p>
          <a:p>
            <a:pPr marL="800100" lvl="1" indent="-342900"/>
            <a:endParaRPr lang="en-US" sz="1000" dirty="0" smtClean="0"/>
          </a:p>
          <a:p>
            <a:pPr marL="800100" lvl="1" indent="-342900"/>
            <a:r>
              <a:rPr lang="en-US" sz="2200" dirty="0" smtClean="0"/>
              <a:t>Threshold signature size can potentially be same as a single signature (as opposed to increasing linearly with k)</a:t>
            </a:r>
          </a:p>
          <a:p>
            <a:pPr marL="800100" lvl="1" indent="-342900"/>
            <a:endParaRPr lang="en-US" sz="1000" dirty="0" smtClean="0"/>
          </a:p>
          <a:p>
            <a:pPr marL="800100" lvl="1" indent="-342900"/>
            <a:r>
              <a:rPr lang="en-US" sz="2200" dirty="0" smtClean="0"/>
              <a:t>Threshold policy can be hidden in Threshold signatures</a:t>
            </a:r>
          </a:p>
          <a:p>
            <a:pPr marL="800100" lvl="1" indent="-342900"/>
            <a:endParaRPr lang="en-US" sz="1000" dirty="0" smtClean="0"/>
          </a:p>
          <a:p>
            <a:pPr marL="800100" lvl="1" indent="-342900"/>
            <a:r>
              <a:rPr lang="en-US" sz="2200" dirty="0" smtClean="0"/>
              <a:t>---- </a:t>
            </a:r>
            <a:endParaRPr sz="22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25775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Threshold Signatures</a:t>
            </a:r>
            <a:endParaRPr dirty="0"/>
          </a:p>
        </p:txBody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329609" y="1115086"/>
            <a:ext cx="8357191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 smtClean="0"/>
              <a:t>(</a:t>
            </a:r>
            <a:r>
              <a:rPr lang="en-US" sz="2400" dirty="0" err="1" smtClean="0"/>
              <a:t>k,n</a:t>
            </a:r>
            <a:r>
              <a:rPr lang="en-US" sz="2400" dirty="0" smtClean="0"/>
              <a:t>)-Threshold Signatures for EC-DSA: Many solutions known, see e.g., [Gennaro-Goldefeder-Narayanan’16]</a:t>
            </a:r>
          </a:p>
          <a:p>
            <a:pPr marL="342900" indent="-342900"/>
            <a:endParaRPr lang="en-US" sz="2400" dirty="0" smtClean="0"/>
          </a:p>
          <a:p>
            <a:pPr marL="342900" indent="-342900"/>
            <a:r>
              <a:rPr lang="en-US" sz="2400" dirty="0" smtClean="0"/>
              <a:t>However, all known solutions require interactive signing </a:t>
            </a:r>
            <a:r>
              <a:rPr lang="en-US" sz="2400" dirty="0" smtClean="0"/>
              <a:t>protocol. Recently, practical schemes constructed</a:t>
            </a:r>
          </a:p>
          <a:p>
            <a:pPr marL="342900" indent="-342900"/>
            <a:endParaRPr lang="en-US" sz="2400" dirty="0"/>
          </a:p>
          <a:p>
            <a:pPr marL="342900" indent="-342900"/>
            <a:r>
              <a:rPr lang="en-US" sz="2400" dirty="0" smtClean="0">
                <a:solidFill>
                  <a:srgbClr val="FF0000"/>
                </a:solidFill>
              </a:rPr>
              <a:t>Question: Threshold Signatures with 1-round signing process?</a:t>
            </a:r>
            <a:endParaRPr sz="2400" dirty="0">
              <a:solidFill>
                <a:srgbClr val="FF0000"/>
              </a:solidFill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017580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Bitcoin Mining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965569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Mining Bitcoins in 6 easy steps</a:t>
            </a: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607000" cy="3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-419100" rtl="0">
              <a:spcBef>
                <a:spcPts val="600"/>
              </a:spcBef>
              <a:spcAft>
                <a:spcPts val="0"/>
              </a:spcAft>
              <a:buSzPts val="3000"/>
              <a:buAutoNum type="arabicPeriod"/>
            </a:pPr>
            <a:r>
              <a:rPr lang="en" dirty="0"/>
              <a:t>Join the network, listen for transactions</a:t>
            </a:r>
            <a:endParaRPr dirty="0"/>
          </a:p>
          <a:p>
            <a:pPr marL="1828800" lvl="1" indent="-381000" rtl="0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" dirty="0"/>
              <a:t>Validate all proposed transactions</a:t>
            </a:r>
            <a:endParaRPr dirty="0"/>
          </a:p>
          <a:p>
            <a:pPr marL="914400" lvl="0" indent="-419100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dirty="0"/>
              <a:t>Listen for new blocks, maintain block chain</a:t>
            </a:r>
            <a:endParaRPr dirty="0"/>
          </a:p>
          <a:p>
            <a:pPr marL="1828800" lvl="1" indent="-381000" rtl="0">
              <a:spcBef>
                <a:spcPts val="0"/>
              </a:spcBef>
              <a:spcAft>
                <a:spcPts val="0"/>
              </a:spcAft>
              <a:buSzPts val="2400"/>
              <a:buAutoNum type="alphaLcPeriod"/>
            </a:pPr>
            <a:r>
              <a:rPr lang="en" dirty="0"/>
              <a:t>When a new block is proposed, validate it</a:t>
            </a:r>
            <a:endParaRPr dirty="0"/>
          </a:p>
          <a:p>
            <a:pPr marL="914400" lvl="0" indent="-419100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dirty="0"/>
              <a:t>Assemble a new valid block</a:t>
            </a:r>
            <a:endParaRPr dirty="0"/>
          </a:p>
          <a:p>
            <a:pPr marL="914400" lvl="0" indent="-419100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dirty="0"/>
              <a:t>Find the nonce to make your block valid</a:t>
            </a:r>
            <a:endParaRPr dirty="0"/>
          </a:p>
          <a:p>
            <a:pPr marL="914400" lvl="0" indent="-419100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 dirty="0"/>
              <a:t>Hope everybody accepts your new block</a:t>
            </a:r>
            <a:endParaRPr dirty="0"/>
          </a:p>
          <a:p>
            <a:pPr marL="914400" lvl="0" indent="-419100" rtl="0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-US" dirty="0" smtClean="0"/>
              <a:t>Money</a:t>
            </a:r>
            <a:r>
              <a:rPr lang="en" dirty="0" smtClean="0"/>
              <a:t>!</a:t>
            </a:r>
            <a:endParaRPr dirty="0"/>
          </a:p>
        </p:txBody>
      </p:sp>
      <p:cxnSp>
        <p:nvCxnSpPr>
          <p:cNvPr id="56" name="Shape 56"/>
          <p:cNvCxnSpPr/>
          <p:nvPr/>
        </p:nvCxnSpPr>
        <p:spPr>
          <a:xfrm rot="10800000" flipH="1">
            <a:off x="1149675" y="2077425"/>
            <a:ext cx="512100" cy="48990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7" name="Shape 57"/>
          <p:cNvSpPr txBox="1"/>
          <p:nvPr/>
        </p:nvSpPr>
        <p:spPr>
          <a:xfrm>
            <a:off x="118000" y="2663800"/>
            <a:ext cx="1002000" cy="8574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Useful to Bitcoin network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58" name="Shape 58"/>
          <p:cNvCxnSpPr>
            <a:stCxn id="57" idx="3"/>
          </p:cNvCxnSpPr>
          <p:nvPr/>
        </p:nvCxnSpPr>
        <p:spPr>
          <a:xfrm rot="10800000" flipH="1">
            <a:off x="1120000" y="2819500"/>
            <a:ext cx="5514600" cy="27300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" name="Shape 59"/>
          <p:cNvCxnSpPr>
            <a:stCxn id="57" idx="3"/>
          </p:cNvCxnSpPr>
          <p:nvPr/>
        </p:nvCxnSpPr>
        <p:spPr>
          <a:xfrm>
            <a:off x="1120000" y="3092500"/>
            <a:ext cx="2410200" cy="8700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10193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a valid block</a:t>
            </a:r>
            <a:endParaRPr/>
          </a:p>
        </p:txBody>
      </p:sp>
      <p:sp>
        <p:nvSpPr>
          <p:cNvPr id="65" name="Shape 65"/>
          <p:cNvSpPr txBox="1"/>
          <p:nvPr/>
        </p:nvSpPr>
        <p:spPr>
          <a:xfrm>
            <a:off x="4896763" y="2775138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6" name="Shape 66"/>
          <p:cNvSpPr txBox="1"/>
          <p:nvPr/>
        </p:nvSpPr>
        <p:spPr>
          <a:xfrm>
            <a:off x="4044863" y="35036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7" name="Shape 67"/>
          <p:cNvSpPr txBox="1"/>
          <p:nvPr/>
        </p:nvSpPr>
        <p:spPr>
          <a:xfrm>
            <a:off x="6010263" y="3503600"/>
            <a:ext cx="1344300" cy="4572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H(  )   H(  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75950" y="3011725"/>
            <a:ext cx="647300" cy="491875"/>
          </a:xfrm>
          <a:custGeom>
            <a:avLst/>
            <a:gdLst/>
            <a:ahLst/>
            <a:cxnLst/>
            <a:rect l="0" t="0" r="0" b="0"/>
            <a:pathLst>
              <a:path w="25892" h="19675" extrusionOk="0">
                <a:moveTo>
                  <a:pt x="25892" y="0"/>
                </a:moveTo>
                <a:lnTo>
                  <a:pt x="25534" y="12120"/>
                </a:lnTo>
                <a:lnTo>
                  <a:pt x="0" y="12120"/>
                </a:lnTo>
                <a:lnTo>
                  <a:pt x="0" y="19675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69" name="Shape 69"/>
          <p:cNvSpPr/>
          <p:nvPr/>
        </p:nvSpPr>
        <p:spPr>
          <a:xfrm>
            <a:off x="5928025" y="3034600"/>
            <a:ext cx="766525" cy="469000"/>
          </a:xfrm>
          <a:custGeom>
            <a:avLst/>
            <a:gdLst/>
            <a:ahLst/>
            <a:cxnLst/>
            <a:rect l="0" t="0" r="0" b="0"/>
            <a:pathLst>
              <a:path w="30661" h="18760" extrusionOk="0">
                <a:moveTo>
                  <a:pt x="518" y="0"/>
                </a:moveTo>
                <a:lnTo>
                  <a:pt x="0" y="11205"/>
                </a:lnTo>
                <a:lnTo>
                  <a:pt x="30661" y="11205"/>
                </a:lnTo>
                <a:lnTo>
                  <a:pt x="30661" y="18760"/>
                </a:lnTo>
              </a:path>
            </a:pathLst>
          </a:cu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cxnSp>
        <p:nvCxnSpPr>
          <p:cNvPr id="70" name="Shape 70"/>
          <p:cNvCxnSpPr>
            <a:endCxn id="71" idx="0"/>
          </p:cNvCxnSpPr>
          <p:nvPr/>
        </p:nvCxnSpPr>
        <p:spPr>
          <a:xfrm flipH="1">
            <a:off x="3698475" y="3743900"/>
            <a:ext cx="755400" cy="735600"/>
          </a:xfrm>
          <a:prstGeom prst="straightConnector1">
            <a:avLst/>
          </a:pr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" name="Shape 72"/>
          <p:cNvCxnSpPr>
            <a:endCxn id="73" idx="0"/>
          </p:cNvCxnSpPr>
          <p:nvPr/>
        </p:nvCxnSpPr>
        <p:spPr>
          <a:xfrm>
            <a:off x="5111288" y="3760400"/>
            <a:ext cx="16800" cy="719100"/>
          </a:xfrm>
          <a:prstGeom prst="straightConnector1">
            <a:avLst/>
          </a:pr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1" name="Shape 71"/>
          <p:cNvSpPr txBox="1"/>
          <p:nvPr/>
        </p:nvSpPr>
        <p:spPr>
          <a:xfrm>
            <a:off x="2989575" y="4479500"/>
            <a:ext cx="1417800" cy="6639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/>
              <a:t>1</a:t>
            </a:r>
            <a:r>
              <a:rPr lang="en" sz="1200" dirty="0" smtClean="0"/>
              <a:t>2</a:t>
            </a:r>
            <a:r>
              <a:rPr lang="en-US" sz="1200" dirty="0" smtClean="0"/>
              <a:t>.</a:t>
            </a:r>
            <a:r>
              <a:rPr lang="en" sz="1200" dirty="0" smtClean="0"/>
              <a:t>5→</a:t>
            </a:r>
            <a:r>
              <a:rPr lang="en" sz="1200" dirty="0"/>
              <a:t>A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coinbase</a:t>
            </a:r>
            <a:r>
              <a:rPr lang="en" sz="1200" dirty="0"/>
              <a:t>: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Courier New"/>
                <a:ea typeface="Courier New"/>
                <a:cs typeface="Courier New"/>
                <a:sym typeface="Courier New"/>
              </a:rPr>
              <a:t>0x0000...00</a:t>
            </a:r>
            <a:endParaRPr sz="12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3" name="Shape 73"/>
          <p:cNvSpPr txBox="1"/>
          <p:nvPr/>
        </p:nvSpPr>
        <p:spPr>
          <a:xfrm>
            <a:off x="4599938" y="4479500"/>
            <a:ext cx="1056300" cy="3018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transaction</a:t>
            </a:r>
            <a:endParaRPr sz="1200"/>
          </a:p>
        </p:txBody>
      </p:sp>
      <p:cxnSp>
        <p:nvCxnSpPr>
          <p:cNvPr id="74" name="Shape 74"/>
          <p:cNvCxnSpPr>
            <a:endCxn id="75" idx="0"/>
          </p:cNvCxnSpPr>
          <p:nvPr/>
        </p:nvCxnSpPr>
        <p:spPr>
          <a:xfrm flipH="1">
            <a:off x="6454613" y="3747200"/>
            <a:ext cx="13500" cy="732300"/>
          </a:xfrm>
          <a:prstGeom prst="straightConnector1">
            <a:avLst/>
          </a:pr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6" name="Shape 76"/>
          <p:cNvCxnSpPr>
            <a:endCxn id="77" idx="0"/>
          </p:cNvCxnSpPr>
          <p:nvPr/>
        </p:nvCxnSpPr>
        <p:spPr>
          <a:xfrm>
            <a:off x="7089513" y="3773900"/>
            <a:ext cx="793200" cy="705600"/>
          </a:xfrm>
          <a:prstGeom prst="straightConnector1">
            <a:avLst/>
          </a:pr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5" name="Shape 75"/>
          <p:cNvSpPr txBox="1"/>
          <p:nvPr/>
        </p:nvSpPr>
        <p:spPr>
          <a:xfrm>
            <a:off x="5926463" y="4479500"/>
            <a:ext cx="1056300" cy="3018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transaction</a:t>
            </a:r>
            <a:endParaRPr sz="1200"/>
          </a:p>
        </p:txBody>
      </p:sp>
      <p:sp>
        <p:nvSpPr>
          <p:cNvPr id="77" name="Shape 77"/>
          <p:cNvSpPr txBox="1"/>
          <p:nvPr/>
        </p:nvSpPr>
        <p:spPr>
          <a:xfrm>
            <a:off x="7354563" y="4479500"/>
            <a:ext cx="1056300" cy="3018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transaction</a:t>
            </a:r>
            <a:endParaRPr sz="1200"/>
          </a:p>
        </p:txBody>
      </p:sp>
      <p:sp>
        <p:nvSpPr>
          <p:cNvPr id="78" name="Shape 78"/>
          <p:cNvSpPr/>
          <p:nvPr/>
        </p:nvSpPr>
        <p:spPr>
          <a:xfrm>
            <a:off x="4453875" y="1463713"/>
            <a:ext cx="2468225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mrkl_root</a:t>
            </a: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: 	H(  )</a:t>
            </a:r>
            <a:endParaRPr sz="1800" baseline="-25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453875" y="1161925"/>
            <a:ext cx="2468225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prev</a:t>
            </a: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:		H(  )</a:t>
            </a:r>
            <a:endParaRPr sz="1800" baseline="-25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3317300" y="1050999"/>
            <a:ext cx="3002491" cy="683719"/>
          </a:xfrm>
          <a:custGeom>
            <a:avLst/>
            <a:gdLst/>
            <a:ahLst/>
            <a:cxnLst/>
            <a:rect l="0" t="0" r="0" b="0"/>
            <a:pathLst>
              <a:path w="82662" h="55553" extrusionOk="0">
                <a:moveTo>
                  <a:pt x="82662" y="16888"/>
                </a:moveTo>
                <a:lnTo>
                  <a:pt x="82662" y="445"/>
                </a:lnTo>
                <a:lnTo>
                  <a:pt x="19554" y="0"/>
                </a:lnTo>
                <a:lnTo>
                  <a:pt x="19999" y="55553"/>
                </a:lnTo>
                <a:lnTo>
                  <a:pt x="0" y="55109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81" name="Shape 81"/>
          <p:cNvSpPr/>
          <p:nvPr/>
        </p:nvSpPr>
        <p:spPr>
          <a:xfrm>
            <a:off x="834887" y="1509363"/>
            <a:ext cx="2482413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Trebuchet MS"/>
                <a:ea typeface="Trebuchet MS"/>
                <a:cs typeface="Trebuchet MS"/>
                <a:sym typeface="Trebuchet MS"/>
              </a:rPr>
              <a:t>mrkl_root</a:t>
            </a: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: 	H(  )</a:t>
            </a:r>
            <a:endParaRPr sz="1800" baseline="-25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2" name="Shape 82"/>
          <p:cNvSpPr/>
          <p:nvPr/>
        </p:nvSpPr>
        <p:spPr>
          <a:xfrm>
            <a:off x="834887" y="2101225"/>
            <a:ext cx="2482413" cy="301800"/>
          </a:xfrm>
          <a:prstGeom prst="rect">
            <a:avLst/>
          </a:prstGeom>
          <a:solidFill>
            <a:srgbClr val="93C47D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0x0000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834887" y="1799438"/>
            <a:ext cx="2482413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nonce: 	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0x7a83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834887" y="1207575"/>
            <a:ext cx="2482413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Trebuchet MS"/>
                <a:ea typeface="Trebuchet MS"/>
                <a:cs typeface="Trebuchet MS"/>
                <a:sym typeface="Trebuchet MS"/>
              </a:rPr>
              <a:t>prev</a:t>
            </a: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:		H(  )</a:t>
            </a:r>
            <a:endParaRPr sz="1800" baseline="-25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85" name="Shape 85"/>
          <p:cNvSpPr/>
          <p:nvPr/>
        </p:nvSpPr>
        <p:spPr>
          <a:xfrm>
            <a:off x="-287500" y="1096649"/>
            <a:ext cx="3002491" cy="683719"/>
          </a:xfrm>
          <a:custGeom>
            <a:avLst/>
            <a:gdLst/>
            <a:ahLst/>
            <a:cxnLst/>
            <a:rect l="0" t="0" r="0" b="0"/>
            <a:pathLst>
              <a:path w="82662" h="55553" extrusionOk="0">
                <a:moveTo>
                  <a:pt x="82662" y="16888"/>
                </a:moveTo>
                <a:lnTo>
                  <a:pt x="82662" y="445"/>
                </a:lnTo>
                <a:lnTo>
                  <a:pt x="19554" y="0"/>
                </a:lnTo>
                <a:lnTo>
                  <a:pt x="19999" y="55553"/>
                </a:lnTo>
                <a:lnTo>
                  <a:pt x="0" y="55109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86" name="Shape 86"/>
          <p:cNvSpPr/>
          <p:nvPr/>
        </p:nvSpPr>
        <p:spPr>
          <a:xfrm>
            <a:off x="5567300" y="1593225"/>
            <a:ext cx="2303150" cy="1258350"/>
          </a:xfrm>
          <a:custGeom>
            <a:avLst/>
            <a:gdLst/>
            <a:ahLst/>
            <a:cxnLst/>
            <a:rect l="0" t="0" r="0" b="0"/>
            <a:pathLst>
              <a:path w="92126" h="50334" extrusionOk="0">
                <a:moveTo>
                  <a:pt x="30100" y="1"/>
                </a:moveTo>
                <a:lnTo>
                  <a:pt x="92126" y="0"/>
                </a:lnTo>
                <a:lnTo>
                  <a:pt x="88770" y="36301"/>
                </a:lnTo>
                <a:lnTo>
                  <a:pt x="915" y="35996"/>
                </a:lnTo>
                <a:lnTo>
                  <a:pt x="0" y="50334"/>
                </a:lnTo>
              </a:path>
            </a:pathLst>
          </a:custGeom>
          <a:noFill/>
          <a:ln w="38100" cap="flat" cmpd="sng">
            <a:solidFill>
              <a:srgbClr val="990000"/>
            </a:solidFill>
            <a:prstDash val="solid"/>
            <a:round/>
            <a:headEnd type="none" w="med" len="med"/>
            <a:tailEnd type="stealth" w="med" len="med"/>
          </a:ln>
        </p:spPr>
      </p:sp>
      <p:sp>
        <p:nvSpPr>
          <p:cNvPr id="87" name="Shape 87"/>
          <p:cNvSpPr/>
          <p:nvPr/>
        </p:nvSpPr>
        <p:spPr>
          <a:xfrm>
            <a:off x="4463171" y="2055575"/>
            <a:ext cx="2352600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463171" y="2055575"/>
            <a:ext cx="2352600" cy="3018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0x3485...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463171" y="2058609"/>
            <a:ext cx="2352600" cy="3018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0x6a1f...</a:t>
            </a:r>
            <a:endParaRPr sz="1800" b="1" baseline="-25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463171" y="1763434"/>
            <a:ext cx="2352600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nonce: 	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0x0000...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468409" y="1766543"/>
            <a:ext cx="2352600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nonce: 	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0x0001...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4468409" y="2068330"/>
            <a:ext cx="2352600" cy="3018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0xc9c8...</a:t>
            </a:r>
            <a:endParaRPr sz="1800" b="1" baseline="-25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3" name="Shape 93"/>
          <p:cNvSpPr/>
          <p:nvPr/>
        </p:nvSpPr>
        <p:spPr>
          <a:xfrm>
            <a:off x="4460004" y="1769873"/>
            <a:ext cx="2352600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nonce: 	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0x0002...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460004" y="2071636"/>
            <a:ext cx="2352600" cy="3018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0x300c...</a:t>
            </a:r>
            <a:endParaRPr sz="1800" b="1" baseline="-25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447054" y="1779523"/>
            <a:ext cx="2352600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nonce: 	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0xffff...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4447054" y="2081298"/>
            <a:ext cx="2352600" cy="3018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endParaRPr sz="1800" b="1" baseline="-25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4461588" y="1778681"/>
            <a:ext cx="2352600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nonce: 	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0x0000...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8" name="Shape 98"/>
          <p:cNvSpPr txBox="1"/>
          <p:nvPr/>
        </p:nvSpPr>
        <p:spPr>
          <a:xfrm>
            <a:off x="2989575" y="4472743"/>
            <a:ext cx="1417800" cy="6639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1"/>
                </a:solidFill>
              </a:rPr>
              <a:t>1</a:t>
            </a:r>
            <a:r>
              <a:rPr lang="en" sz="1200" dirty="0" smtClean="0">
                <a:solidFill>
                  <a:schemeClr val="dk1"/>
                </a:solidFill>
              </a:rPr>
              <a:t>2</a:t>
            </a:r>
            <a:r>
              <a:rPr lang="en-US" sz="1200" dirty="0" smtClean="0">
                <a:solidFill>
                  <a:schemeClr val="dk1"/>
                </a:solidFill>
              </a:rPr>
              <a:t>.</a:t>
            </a:r>
            <a:r>
              <a:rPr lang="en" sz="1200" dirty="0" smtClean="0">
                <a:solidFill>
                  <a:schemeClr val="dk1"/>
                </a:solidFill>
              </a:rPr>
              <a:t>5→</a:t>
            </a:r>
            <a:r>
              <a:rPr lang="en" sz="1200" dirty="0">
                <a:solidFill>
                  <a:schemeClr val="dk1"/>
                </a:solidFill>
              </a:rPr>
              <a:t>A</a:t>
            </a:r>
            <a:endParaRPr sz="18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coinbase</a:t>
            </a:r>
            <a:r>
              <a:rPr lang="en" sz="1200" dirty="0"/>
              <a:t>: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Courier New"/>
                <a:ea typeface="Courier New"/>
                <a:cs typeface="Courier New"/>
                <a:sym typeface="Courier New"/>
              </a:rPr>
              <a:t>0x0000...01</a:t>
            </a:r>
            <a:endParaRPr sz="12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2876450" y="4345900"/>
            <a:ext cx="1723500" cy="8238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3855275" y="3327875"/>
            <a:ext cx="1723500" cy="8238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4789150" y="2559713"/>
            <a:ext cx="1723500" cy="8238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Shape 103"/>
          <p:cNvCxnSpPr>
            <a:stCxn id="104" idx="2"/>
          </p:cNvCxnSpPr>
          <p:nvPr/>
        </p:nvCxnSpPr>
        <p:spPr>
          <a:xfrm>
            <a:off x="2371525" y="3609825"/>
            <a:ext cx="766500" cy="7290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5" name="Shape 105"/>
          <p:cNvCxnSpPr/>
          <p:nvPr/>
        </p:nvCxnSpPr>
        <p:spPr>
          <a:xfrm>
            <a:off x="2852200" y="3440875"/>
            <a:ext cx="816000" cy="2421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6" name="Shape 106"/>
          <p:cNvCxnSpPr/>
          <p:nvPr/>
        </p:nvCxnSpPr>
        <p:spPr>
          <a:xfrm rot="10800000" flipH="1">
            <a:off x="3162825" y="3065012"/>
            <a:ext cx="1458900" cy="999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7" name="Shape 107"/>
          <p:cNvCxnSpPr>
            <a:endCxn id="102" idx="3"/>
          </p:cNvCxnSpPr>
          <p:nvPr/>
        </p:nvCxnSpPr>
        <p:spPr>
          <a:xfrm rot="10800000" flipH="1">
            <a:off x="3543660" y="1762650"/>
            <a:ext cx="2723400" cy="1106700"/>
          </a:xfrm>
          <a:prstGeom prst="straightConnector1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4" name="Shape 104"/>
          <p:cNvSpPr txBox="1"/>
          <p:nvPr/>
        </p:nvSpPr>
        <p:spPr>
          <a:xfrm>
            <a:off x="1464025" y="2837325"/>
            <a:ext cx="1815000" cy="77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Trebuchet MS"/>
                <a:ea typeface="Trebuchet MS"/>
                <a:cs typeface="Trebuchet MS"/>
                <a:sym typeface="Trebuchet MS"/>
              </a:rPr>
              <a:t>All changed</a:t>
            </a:r>
            <a:endParaRPr sz="2400">
              <a:solidFill>
                <a:srgbClr val="FF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461588" y="2072168"/>
            <a:ext cx="2352600" cy="3018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0xd0c7...</a:t>
            </a:r>
            <a:endParaRPr sz="1800" b="1" baseline="-25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9" name="Shape 109"/>
          <p:cNvSpPr/>
          <p:nvPr/>
        </p:nvSpPr>
        <p:spPr>
          <a:xfrm>
            <a:off x="4450758" y="1790218"/>
            <a:ext cx="2352600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nonce: 	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0x0001...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0" name="Shape 110"/>
          <p:cNvSpPr/>
          <p:nvPr/>
        </p:nvSpPr>
        <p:spPr>
          <a:xfrm>
            <a:off x="4450758" y="2091993"/>
            <a:ext cx="2352600" cy="3018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0x0224...</a:t>
            </a:r>
            <a:endParaRPr sz="1800" b="1" baseline="-250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1" name="Shape 111"/>
          <p:cNvSpPr txBox="1"/>
          <p:nvPr/>
        </p:nvSpPr>
        <p:spPr>
          <a:xfrm>
            <a:off x="2986406" y="4473095"/>
            <a:ext cx="1417800" cy="6639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smtClean="0">
                <a:solidFill>
                  <a:schemeClr val="dk1"/>
                </a:solidFill>
              </a:rPr>
              <a:t>1</a:t>
            </a:r>
            <a:r>
              <a:rPr lang="en" sz="1200" dirty="0" smtClean="0">
                <a:solidFill>
                  <a:schemeClr val="dk1"/>
                </a:solidFill>
              </a:rPr>
              <a:t>2</a:t>
            </a:r>
            <a:r>
              <a:rPr lang="en-US" sz="1200" dirty="0" smtClean="0">
                <a:solidFill>
                  <a:schemeClr val="dk1"/>
                </a:solidFill>
              </a:rPr>
              <a:t>.</a:t>
            </a:r>
            <a:r>
              <a:rPr lang="en" sz="1200" dirty="0" smtClean="0">
                <a:solidFill>
                  <a:schemeClr val="dk1"/>
                </a:solidFill>
              </a:rPr>
              <a:t>5→</a:t>
            </a:r>
            <a:r>
              <a:rPr lang="en" sz="1200" dirty="0">
                <a:solidFill>
                  <a:schemeClr val="dk1"/>
                </a:solidFill>
              </a:rPr>
              <a:t>A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coinbase</a:t>
            </a:r>
            <a:r>
              <a:rPr lang="en" sz="1200" dirty="0"/>
              <a:t>: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latin typeface="Courier New"/>
                <a:ea typeface="Courier New"/>
                <a:cs typeface="Courier New"/>
                <a:sym typeface="Courier New"/>
              </a:rPr>
              <a:t>0x3df5...65</a:t>
            </a:r>
            <a:endParaRPr sz="12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2" name="Shape 112"/>
          <p:cNvSpPr/>
          <p:nvPr/>
        </p:nvSpPr>
        <p:spPr>
          <a:xfrm>
            <a:off x="4453875" y="2071395"/>
            <a:ext cx="2468225" cy="301800"/>
          </a:xfrm>
          <a:prstGeom prst="rect">
            <a:avLst/>
          </a:prstGeom>
          <a:solidFill>
            <a:srgbClr val="93C47D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r>
              <a:rPr lang="en" sz="1800" b="1">
                <a:latin typeface="Courier New"/>
                <a:ea typeface="Courier New"/>
                <a:cs typeface="Courier New"/>
                <a:sym typeface="Courier New"/>
              </a:rPr>
              <a:t>0x0000...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4453875" y="1769620"/>
            <a:ext cx="2468225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nonce: 	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0xf77e...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02" name="Shape 102"/>
          <p:cNvSpPr/>
          <p:nvPr/>
        </p:nvSpPr>
        <p:spPr>
          <a:xfrm>
            <a:off x="6139125" y="1406206"/>
            <a:ext cx="873600" cy="417600"/>
          </a:xfrm>
          <a:prstGeom prst="ellipse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0637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1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1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1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1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1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1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1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1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1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"/>
                            </p:stCondLst>
                            <p:childTnLst>
                              <p:par>
                                <p:cTn id="10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0"/>
                            </p:stCondLst>
                            <p:childTnLst>
                              <p:par>
                                <p:cTn id="1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"/>
                            </p:stCondLst>
                            <p:childTnLst>
                              <p:par>
                                <p:cTn id="1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0"/>
                            </p:stCondLst>
                            <p:childTnLst>
                              <p:par>
                                <p:cTn id="1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1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164400" y="198350"/>
            <a:ext cx="88998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Mining difficulty “target</a:t>
            </a:r>
            <a:r>
              <a:rPr lang="en" dirty="0" smtClean="0"/>
              <a:t>”</a:t>
            </a:r>
            <a:endParaRPr dirty="0"/>
          </a:p>
        </p:txBody>
      </p:sp>
      <p:sp>
        <p:nvSpPr>
          <p:cNvPr id="119" name="Shape 119"/>
          <p:cNvSpPr txBox="1"/>
          <p:nvPr/>
        </p:nvSpPr>
        <p:spPr>
          <a:xfrm>
            <a:off x="60200" y="1021925"/>
            <a:ext cx="90372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 smtClean="0">
                <a:latin typeface="Courier New"/>
                <a:ea typeface="Courier New"/>
                <a:cs typeface="Courier New"/>
                <a:sym typeface="Courier New"/>
              </a:rPr>
              <a:t>0000000000000000</a:t>
            </a:r>
            <a:r>
              <a:rPr lang="en-US" sz="1800" b="1" dirty="0" smtClean="0">
                <a:latin typeface="Courier New"/>
                <a:ea typeface="Courier New"/>
                <a:cs typeface="Courier New"/>
                <a:sym typeface="Courier New"/>
              </a:rPr>
              <a:t>00</a:t>
            </a:r>
            <a:r>
              <a:rPr lang="en" sz="1800" b="1" dirty="0" smtClean="0">
                <a:latin typeface="Courier New"/>
                <a:ea typeface="Courier New"/>
                <a:cs typeface="Courier New"/>
                <a:sym typeface="Courier New"/>
              </a:rPr>
              <a:t>3AAEA20000000000000000000000000000000000000000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20" name="Shape 120"/>
          <p:cNvSpPr/>
          <p:nvPr/>
        </p:nvSpPr>
        <p:spPr>
          <a:xfrm rot="5400000">
            <a:off x="4271400" y="-2062725"/>
            <a:ext cx="267000" cy="8481000"/>
          </a:xfrm>
          <a:prstGeom prst="lef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Shape 121"/>
          <p:cNvSpPr/>
          <p:nvPr/>
        </p:nvSpPr>
        <p:spPr>
          <a:xfrm rot="-5400000">
            <a:off x="1260887" y="1643713"/>
            <a:ext cx="267000" cy="2379574"/>
          </a:xfrm>
          <a:prstGeom prst="lef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Shape 122"/>
          <p:cNvSpPr txBox="1"/>
          <p:nvPr/>
        </p:nvSpPr>
        <p:spPr>
          <a:xfrm>
            <a:off x="3207600" y="1526250"/>
            <a:ext cx="23946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256 bit hash output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3" name="Shape 123"/>
          <p:cNvSpPr txBox="1"/>
          <p:nvPr/>
        </p:nvSpPr>
        <p:spPr>
          <a:xfrm>
            <a:off x="164400" y="3000100"/>
            <a:ext cx="3075900" cy="4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72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+ </a:t>
            </a: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leading zeroes required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1263853" y="3677925"/>
            <a:ext cx="75429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smtClean="0">
                <a:latin typeface="Trebuchet MS"/>
                <a:ea typeface="Trebuchet MS"/>
                <a:cs typeface="Trebuchet MS"/>
                <a:sym typeface="Trebuchet MS"/>
              </a:rPr>
              <a:t>2018 </a:t>
            </a:r>
            <a:r>
              <a:rPr lang="en" sz="3600" dirty="0" smtClean="0">
                <a:latin typeface="Trebuchet MS"/>
                <a:ea typeface="Trebuchet MS"/>
                <a:cs typeface="Trebuchet MS"/>
                <a:sym typeface="Trebuchet MS"/>
              </a:rPr>
              <a:t>difficulty </a:t>
            </a:r>
            <a:r>
              <a:rPr lang="en-US" sz="3600" dirty="0" smtClean="0">
                <a:latin typeface="Trebuchet MS"/>
                <a:ea typeface="Trebuchet MS"/>
                <a:cs typeface="Trebuchet MS"/>
                <a:sym typeface="Trebuchet MS"/>
              </a:rPr>
              <a:t>~</a:t>
            </a:r>
            <a:r>
              <a:rPr lang="en" sz="3600" dirty="0" smtClean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3600" b="1" dirty="0" smtClean="0"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lang="en-US" sz="3600" b="1" baseline="30000" dirty="0" smtClean="0">
                <a:latin typeface="Trebuchet MS"/>
                <a:ea typeface="Trebuchet MS"/>
                <a:cs typeface="Trebuchet MS"/>
                <a:sym typeface="Trebuchet MS"/>
              </a:rPr>
              <a:t>72</a:t>
            </a:r>
            <a:endParaRPr sz="3600" b="1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539087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457200" y="198350"/>
            <a:ext cx="86070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 the mining difficulty</a:t>
            </a:r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75450" y="1970425"/>
            <a:ext cx="9068700" cy="35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 err="1" smtClean="0">
                <a:latin typeface="Courier New"/>
                <a:ea typeface="Courier New"/>
                <a:cs typeface="Courier New"/>
                <a:sym typeface="Courier New"/>
              </a:rPr>
              <a:t>next_difficulty</a:t>
            </a:r>
            <a:r>
              <a:rPr lang="en-US" sz="2000" b="1" dirty="0" smtClean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2000" b="1" dirty="0" smtClean="0">
                <a:latin typeface="Courier New"/>
                <a:ea typeface="Courier New"/>
                <a:cs typeface="Courier New"/>
                <a:sym typeface="Courier New"/>
              </a:rPr>
              <a:t>= </a:t>
            </a:r>
            <a:r>
              <a:rPr lang="en" sz="2000" b="1" dirty="0" err="1">
                <a:latin typeface="Courier New"/>
                <a:ea typeface="Courier New"/>
                <a:cs typeface="Courier New"/>
                <a:sym typeface="Courier New"/>
              </a:rPr>
              <a:t>previous_difficulty</a:t>
            </a:r>
            <a:r>
              <a:rPr lang="en" sz="2000" b="1" dirty="0">
                <a:latin typeface="Courier New"/>
                <a:ea typeface="Courier New"/>
                <a:cs typeface="Courier New"/>
                <a:sym typeface="Courier New"/>
              </a:rPr>
              <a:t> * </a:t>
            </a:r>
            <a:endParaRPr sz="2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1828800" lvl="0" indent="45720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>
                <a:latin typeface="Courier New"/>
                <a:ea typeface="Courier New"/>
                <a:cs typeface="Courier New"/>
                <a:sym typeface="Courier New"/>
              </a:rPr>
              <a:t>(2 weeks)/(time to mine last 2016 blocks)</a:t>
            </a:r>
            <a:endParaRPr sz="20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 </a:t>
            </a:r>
            <a:endParaRPr sz="2400" dirty="0"/>
          </a:p>
        </p:txBody>
      </p:sp>
      <p:sp>
        <p:nvSpPr>
          <p:cNvPr id="132" name="Shape 132"/>
          <p:cNvSpPr txBox="1"/>
          <p:nvPr/>
        </p:nvSpPr>
        <p:spPr>
          <a:xfrm>
            <a:off x="3145675" y="3655200"/>
            <a:ext cx="5242500" cy="4470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Expected number of blocks in 2 weeks at 10 minutes/block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133" name="Shape 133"/>
          <p:cNvCxnSpPr/>
          <p:nvPr/>
        </p:nvCxnSpPr>
        <p:spPr>
          <a:xfrm rot="10800000" flipH="1">
            <a:off x="6649350" y="2935325"/>
            <a:ext cx="930600" cy="572100"/>
          </a:xfrm>
          <a:prstGeom prst="straightConnector1">
            <a:avLst/>
          </a:prstGeom>
          <a:noFill/>
          <a:ln w="19050" cap="flat" cmpd="sng">
            <a:solidFill>
              <a:srgbClr val="38761D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207375" y="1177150"/>
            <a:ext cx="8969400" cy="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/>
              <a:t>Every two weeks, compute:</a:t>
            </a:r>
            <a:r>
              <a:rPr lang="en" sz="2400"/>
              <a:t> 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5523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CPU </a:t>
            </a:r>
            <a:r>
              <a:rPr lang="en" dirty="0" smtClean="0"/>
              <a:t>mining</a:t>
            </a:r>
            <a:r>
              <a:rPr lang="en-US" dirty="0" smtClean="0"/>
              <a:t> (numbers from 2014)</a:t>
            </a:r>
            <a:endParaRPr dirty="0"/>
          </a:p>
        </p:txBody>
      </p:sp>
      <p:sp>
        <p:nvSpPr>
          <p:cNvPr id="185" name="Shape 185"/>
          <p:cNvSpPr txBox="1"/>
          <p:nvPr/>
        </p:nvSpPr>
        <p:spPr>
          <a:xfrm>
            <a:off x="182100" y="1071750"/>
            <a:ext cx="8504700" cy="20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while (1){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HDR[</a:t>
            </a:r>
            <a:r>
              <a:rPr lang="en" sz="1800" b="1" dirty="0" err="1">
                <a:latin typeface="Courier New"/>
                <a:ea typeface="Courier New"/>
                <a:cs typeface="Courier New"/>
                <a:sym typeface="Courier New"/>
              </a:rPr>
              <a:t>kNoncePos</a:t>
            </a: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]++;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IF (SHA256(SHA256(HDR)) &lt; (65535 &lt;&lt; 208)/ DIFFICULTY)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457200" lvl="0" indent="4572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return;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 b="1"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Shape 189"/>
          <p:cNvSpPr txBox="1"/>
          <p:nvPr/>
        </p:nvSpPr>
        <p:spPr>
          <a:xfrm>
            <a:off x="182100" y="3912394"/>
            <a:ext cx="8350800" cy="70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139,461 years</a:t>
            </a:r>
            <a:r>
              <a:rPr lang="en" sz="36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to find a </a:t>
            </a:r>
            <a:r>
              <a:rPr lang="en" sz="3600" dirty="0" smtClean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block!</a:t>
            </a:r>
            <a:endParaRPr sz="36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0" name="Shape 190"/>
          <p:cNvSpPr txBox="1"/>
          <p:nvPr/>
        </p:nvSpPr>
        <p:spPr>
          <a:xfrm>
            <a:off x="182100" y="3149822"/>
            <a:ext cx="8663700" cy="7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latin typeface="Trebuchet MS"/>
                <a:ea typeface="Trebuchet MS"/>
                <a:cs typeface="Trebuchet MS"/>
                <a:sym typeface="Trebuchet MS"/>
              </a:rPr>
              <a:t>Throughput on a high-end PC = 10-</a:t>
            </a:r>
            <a:r>
              <a:rPr lang="en" sz="3000" b="1" dirty="0">
                <a:latin typeface="Trebuchet MS"/>
                <a:ea typeface="Trebuchet MS"/>
                <a:cs typeface="Trebuchet MS"/>
                <a:sym typeface="Trebuchet MS"/>
              </a:rPr>
              <a:t>20 MHz ≈ 2</a:t>
            </a:r>
            <a:r>
              <a:rPr lang="en" sz="3000" b="1" baseline="30000" dirty="0">
                <a:latin typeface="Trebuchet MS"/>
                <a:ea typeface="Trebuchet MS"/>
                <a:cs typeface="Trebuchet MS"/>
                <a:sym typeface="Trebuchet MS"/>
              </a:rPr>
              <a:t>24</a:t>
            </a:r>
            <a:endParaRPr sz="3000" b="1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92" name="Shape 192"/>
          <p:cNvSpPr/>
          <p:nvPr/>
        </p:nvSpPr>
        <p:spPr>
          <a:xfrm>
            <a:off x="9650375" y="404200"/>
            <a:ext cx="4779600" cy="798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a SAT Solver to mine bitcoin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https://jheusser.github.io/2013/02/03/satcoin.html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60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>
            <a:spLocks noGrp="1"/>
          </p:cNvSpPr>
          <p:nvPr>
            <p:ph type="subTitle" idx="1"/>
          </p:nvPr>
        </p:nvSpPr>
        <p:spPr>
          <a:xfrm>
            <a:off x="685800" y="1690479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Splitting and Sharing Keys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888404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 txBox="1">
            <a:spLocks noGrp="1"/>
          </p:cNvSpPr>
          <p:nvPr>
            <p:ph type="title"/>
          </p:nvPr>
        </p:nvSpPr>
        <p:spPr>
          <a:xfrm>
            <a:off x="219900" y="86709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 of mining</a:t>
            </a:r>
            <a:endParaRPr dirty="0"/>
          </a:p>
        </p:txBody>
      </p:sp>
      <p:pic>
        <p:nvPicPr>
          <p:cNvPr id="307" name="Shape 3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1475" y="1142239"/>
            <a:ext cx="2794214" cy="1571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Shape 3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85700" y="1142249"/>
            <a:ext cx="2345128" cy="157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1143251"/>
            <a:ext cx="2095625" cy="1569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40374" y="1142237"/>
            <a:ext cx="2095627" cy="1571726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Shape 312"/>
          <p:cNvSpPr txBox="1"/>
          <p:nvPr/>
        </p:nvSpPr>
        <p:spPr>
          <a:xfrm>
            <a:off x="0" y="1778000"/>
            <a:ext cx="8449500" cy="20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CPU	</a:t>
            </a:r>
            <a:r>
              <a:rPr lang="en-US" sz="2400" dirty="0" smtClean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    </a:t>
            </a:r>
            <a:r>
              <a:rPr lang="en" sz="2400" dirty="0" smtClean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GPU</a:t>
            </a:r>
            <a:r>
              <a:rPr lang="en" sz="2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	</a:t>
            </a:r>
            <a:r>
              <a:rPr lang="en-US" sz="2400" dirty="0" smtClean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          </a:t>
            </a:r>
            <a:r>
              <a:rPr lang="en" sz="2400" dirty="0" smtClean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FPGA</a:t>
            </a:r>
            <a:r>
              <a:rPr lang="en" sz="2400" dirty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			</a:t>
            </a:r>
            <a:r>
              <a:rPr lang="en" sz="2400" dirty="0" smtClean="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ASIC</a:t>
            </a:r>
            <a:endParaRPr sz="2400" dirty="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47812" y="3609097"/>
            <a:ext cx="6647290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600" dirty="0" smtClean="0">
                <a:solidFill>
                  <a:srgbClr val="C00000"/>
                </a:solidFill>
              </a:rPr>
              <a:t>Huge energy consumption (in 2017, annual rate nearly as high as Denmark)!</a:t>
            </a:r>
            <a:endParaRPr lang="en-US" sz="2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37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future</a:t>
            </a:r>
            <a:endParaRPr dirty="0"/>
          </a:p>
        </p:txBody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334725" y="1353300"/>
            <a:ext cx="8882100" cy="24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dirty="0"/>
              <a:t>Can small miners stay in the game?</a:t>
            </a:r>
            <a:endParaRPr dirty="0"/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dirty="0" smtClean="0"/>
              <a:t>Would </a:t>
            </a:r>
            <a:r>
              <a:rPr lang="en" dirty="0"/>
              <a:t>we be better off without ASICs</a:t>
            </a:r>
            <a:r>
              <a:rPr lang="en" dirty="0" smtClean="0"/>
              <a:t>?</a:t>
            </a:r>
            <a:endParaRPr lang="en-US" dirty="0" smtClean="0"/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-US" dirty="0" smtClean="0"/>
              <a:t>Should we implement consensus without proofs of work?</a:t>
            </a:r>
            <a:endParaRPr dirty="0"/>
          </a:p>
        </p:txBody>
      </p:sp>
      <p:sp>
        <p:nvSpPr>
          <p:cNvPr id="4" name="Shape 353"/>
          <p:cNvSpPr/>
          <p:nvPr/>
        </p:nvSpPr>
        <p:spPr>
          <a:xfrm>
            <a:off x="829340" y="3859005"/>
            <a:ext cx="7096539" cy="819633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smtClean="0"/>
              <a:t>Motivation for Altcoins</a:t>
            </a:r>
            <a:endParaRPr sz="3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>
            <a:spLocks noGrp="1"/>
          </p:cNvSpPr>
          <p:nvPr>
            <p:ph type="subTitle" idx="1"/>
          </p:nvPr>
        </p:nvSpPr>
        <p:spPr>
          <a:xfrm>
            <a:off x="685800" y="1690471"/>
            <a:ext cx="7772400" cy="17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endParaRPr sz="3000" b="0" i="0" u="none" strike="noStrike" cap="none" dirty="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/>
              <a:t>Mining pools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Economics of being a small miner</a:t>
            </a:r>
            <a:endParaRPr/>
          </a:p>
        </p:txBody>
      </p:sp>
      <p:sp>
        <p:nvSpPr>
          <p:cNvPr id="397" name="Shape 397"/>
          <p:cNvSpPr txBox="1">
            <a:spLocks noGrp="1"/>
          </p:cNvSpPr>
          <p:nvPr>
            <p:ph type="body" idx="1"/>
          </p:nvPr>
        </p:nvSpPr>
        <p:spPr>
          <a:xfrm>
            <a:off x="457200" y="1225075"/>
            <a:ext cx="8229600" cy="29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-US" dirty="0" smtClean="0"/>
              <a:t>In 2014, e</a:t>
            </a:r>
            <a:r>
              <a:rPr lang="en" dirty="0" err="1" smtClean="0"/>
              <a:t>xpected</a:t>
            </a:r>
            <a:r>
              <a:rPr lang="en" dirty="0" smtClean="0"/>
              <a:t> </a:t>
            </a:r>
            <a:r>
              <a:rPr lang="en" dirty="0"/>
              <a:t>revenue: ≈$</a:t>
            </a:r>
            <a:r>
              <a:rPr lang="en" dirty="0" smtClean="0"/>
              <a:t>1,000/month</a:t>
            </a:r>
            <a:endParaRPr lang="en-US" dirty="0" smtClean="0"/>
          </a:p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-US" dirty="0" smtClean="0"/>
              <a:t>High probability (~50%) of not mining a block within a year</a:t>
            </a:r>
            <a:endParaRPr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4327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Shape 42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Mining pools</a:t>
            </a:r>
            <a:endParaRPr/>
          </a:p>
        </p:txBody>
      </p:sp>
      <p:sp>
        <p:nvSpPr>
          <p:cNvPr id="422" name="Shape 422"/>
          <p:cNvSpPr txBox="1">
            <a:spLocks noGrp="1"/>
          </p:cNvSpPr>
          <p:nvPr>
            <p:ph type="body" idx="1"/>
          </p:nvPr>
        </p:nvSpPr>
        <p:spPr>
          <a:xfrm>
            <a:off x="457200" y="996875"/>
            <a:ext cx="82296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b="1">
                <a:solidFill>
                  <a:srgbClr val="000000"/>
                </a:solidFill>
              </a:rPr>
              <a:t>Goal: </a:t>
            </a:r>
            <a:r>
              <a:rPr lang="en">
                <a:solidFill>
                  <a:srgbClr val="000000"/>
                </a:solidFill>
              </a:rPr>
              <a:t>pool participants all attempt to mine a block with the same coinbase recipient</a:t>
            </a:r>
            <a:endParaRPr>
              <a:solidFill>
                <a:srgbClr val="000000"/>
              </a:solidFill>
            </a:endParaRPr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send money to key owned by pool manager</a:t>
            </a:r>
            <a:endParaRPr>
              <a:solidFill>
                <a:srgbClr val="000000"/>
              </a:solidFill>
            </a:endParaRP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Distribute revenues to members based on how much work they have performed</a:t>
            </a:r>
            <a:endParaRPr>
              <a:solidFill>
                <a:srgbClr val="000000"/>
              </a:solidFill>
            </a:endParaRPr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minus a cut for pool manager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423" name="Shape 423"/>
          <p:cNvSpPr/>
          <p:nvPr/>
        </p:nvSpPr>
        <p:spPr>
          <a:xfrm>
            <a:off x="457200" y="4027600"/>
            <a:ext cx="8197800" cy="744000"/>
          </a:xfrm>
          <a:prstGeom prst="roundRect">
            <a:avLst>
              <a:gd name="adj" fmla="val 16667"/>
            </a:avLst>
          </a:prstGeom>
          <a:solidFill>
            <a:srgbClr val="EA999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How do we know how much work members perform? </a:t>
            </a: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06949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Mining shares</a:t>
            </a:r>
            <a:endParaRPr/>
          </a:p>
        </p:txBody>
      </p:sp>
      <p:sp>
        <p:nvSpPr>
          <p:cNvPr id="429" name="Shape 429"/>
          <p:cNvSpPr txBox="1"/>
          <p:nvPr/>
        </p:nvSpPr>
        <p:spPr>
          <a:xfrm>
            <a:off x="0" y="1360800"/>
            <a:ext cx="9029700" cy="392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4AA087F0A52ED2093FA816E53B9B6317F9B8C1227A61F9481AFED67301F2E3FB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D3E51477DCAB108750A5BC9093F6510759CC880BB171A5B77FB4A34ACA27DEDD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0000000000</a:t>
            </a: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8534FF68B98935D090DF5669E3403BD16F1CDFD41CF17D6B474255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BB34ECA3DBB52EFF4B104EBBC0974841EF2F3A59EBBC4474A12F9F595EB81F4B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0000000000</a:t>
            </a: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2F891C1E232F687E41515637F7699EA0F462C2564233FE082BB0AF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0090488133779E7E98177AF1C765CF02D01AB4848DF555533B6C4CFCA201CBA1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460BEFA43B7083E502D36D9D08D64AFB99A100B3B80D4EA4F7B38E18174A0BFB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000000000000000078FB7E1F7E2E4854B8BC71412197EB1448911FA77BAE808A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652F374601D149AC47E01E7776138456181FA4F9D0EEDD8C4FDE3BEF6B1B7ECE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785526402143A291CFD60DA09CC80DD066BC723FD5FD20F9B50D614313529AF3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0000000000</a:t>
            </a: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41EE593434686000AF77F54CDE839A6CE30957B14EDEC10B15C9E5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ourier New"/>
                <a:ea typeface="Courier New"/>
                <a:cs typeface="Courier New"/>
                <a:sym typeface="Courier New"/>
              </a:rPr>
              <a:t>9C20B06B01A0136F192BD48E0F372A4B9E6BA6ABC36F02FCED22FD9780026A8F</a:t>
            </a:r>
            <a:endParaRPr sz="1700"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0" name="Shape 430"/>
          <p:cNvSpPr txBox="1"/>
          <p:nvPr/>
        </p:nvSpPr>
        <p:spPr>
          <a:xfrm>
            <a:off x="114400" y="922050"/>
            <a:ext cx="9029700" cy="7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Idea: </a:t>
            </a:r>
            <a:r>
              <a:rPr lang="en" sz="30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prove work with “near-valid blocks” (shares)</a:t>
            </a:r>
            <a:r>
              <a:rPr lang="en" sz="3000" b="1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  </a:t>
            </a:r>
            <a:endParaRPr sz="30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31" name="Shape 431"/>
          <p:cNvSpPr/>
          <p:nvPr/>
        </p:nvSpPr>
        <p:spPr>
          <a:xfrm>
            <a:off x="90700" y="3591300"/>
            <a:ext cx="8709300" cy="289800"/>
          </a:xfrm>
          <a:prstGeom prst="rect">
            <a:avLst/>
          </a:prstGeom>
          <a:solidFill>
            <a:srgbClr val="18CC01">
              <a:alpha val="70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Shape 432"/>
          <p:cNvSpPr/>
          <p:nvPr/>
        </p:nvSpPr>
        <p:spPr>
          <a:xfrm>
            <a:off x="110575" y="2775150"/>
            <a:ext cx="8709300" cy="289800"/>
          </a:xfrm>
          <a:prstGeom prst="rect">
            <a:avLst/>
          </a:prstGeom>
          <a:solidFill>
            <a:srgbClr val="7CCC78">
              <a:alpha val="577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Shape 433"/>
          <p:cNvSpPr/>
          <p:nvPr/>
        </p:nvSpPr>
        <p:spPr>
          <a:xfrm>
            <a:off x="90700" y="4353650"/>
            <a:ext cx="8709300" cy="289800"/>
          </a:xfrm>
          <a:prstGeom prst="rect">
            <a:avLst/>
          </a:prstGeom>
          <a:solidFill>
            <a:srgbClr val="7CCC78">
              <a:alpha val="577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Shape 434"/>
          <p:cNvSpPr/>
          <p:nvPr/>
        </p:nvSpPr>
        <p:spPr>
          <a:xfrm>
            <a:off x="90700" y="2263925"/>
            <a:ext cx="8709300" cy="289800"/>
          </a:xfrm>
          <a:prstGeom prst="rect">
            <a:avLst/>
          </a:prstGeom>
          <a:solidFill>
            <a:srgbClr val="7CCC78">
              <a:alpha val="5777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2782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Mining pools</a:t>
            </a:r>
            <a:endParaRPr/>
          </a:p>
        </p:txBody>
      </p:sp>
      <p:pic>
        <p:nvPicPr>
          <p:cNvPr id="440" name="Shape 4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536" y="4000936"/>
            <a:ext cx="3116284" cy="950889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Shape 441"/>
          <p:cNvSpPr/>
          <p:nvPr/>
        </p:nvSpPr>
        <p:spPr>
          <a:xfrm>
            <a:off x="5152128" y="4000936"/>
            <a:ext cx="1808700" cy="95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42" name="Shape 4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6964" y="3923573"/>
            <a:ext cx="1718285" cy="894066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Shape 443"/>
          <p:cNvSpPr txBox="1"/>
          <p:nvPr/>
        </p:nvSpPr>
        <p:spPr>
          <a:xfrm>
            <a:off x="178601" y="3347200"/>
            <a:ext cx="28422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0x00000000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000490c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6b00...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4" name="Shape 444"/>
          <p:cNvSpPr txBox="1"/>
          <p:nvPr/>
        </p:nvSpPr>
        <p:spPr>
          <a:xfrm>
            <a:off x="6248001" y="3002438"/>
            <a:ext cx="28809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0x00000000</a:t>
            </a:r>
            <a:r>
              <a:rPr lang="en" b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00000000</a:t>
            </a:r>
            <a:r>
              <a:rPr lang="en" b="1">
                <a:latin typeface="Courier New"/>
                <a:ea typeface="Courier New"/>
                <a:cs typeface="Courier New"/>
                <a:sym typeface="Courier New"/>
              </a:rPr>
              <a:t>3f89...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5" name="Shape 445"/>
          <p:cNvSpPr txBox="1"/>
          <p:nvPr/>
        </p:nvSpPr>
        <p:spPr>
          <a:xfrm>
            <a:off x="178601" y="3002450"/>
            <a:ext cx="28809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0x0000000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00001e87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09ce...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6" name="Shape 446"/>
          <p:cNvSpPr txBox="1"/>
          <p:nvPr/>
        </p:nvSpPr>
        <p:spPr>
          <a:xfrm>
            <a:off x="3239900" y="3347200"/>
            <a:ext cx="28422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0x0000000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00000731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3f89...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7" name="Shape 447"/>
          <p:cNvSpPr txBox="1"/>
          <p:nvPr/>
        </p:nvSpPr>
        <p:spPr>
          <a:xfrm>
            <a:off x="6248001" y="3347200"/>
            <a:ext cx="28422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0x0000000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000045a1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611f...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8" name="Shape 448"/>
          <p:cNvSpPr txBox="1"/>
          <p:nvPr/>
        </p:nvSpPr>
        <p:spPr>
          <a:xfrm>
            <a:off x="178601" y="2665475"/>
            <a:ext cx="2880900" cy="3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0x0000000</a:t>
            </a:r>
            <a:r>
              <a:rPr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0000a877</a:t>
            </a:r>
            <a:r>
              <a:rPr lang="en">
                <a:latin typeface="Courier New"/>
                <a:ea typeface="Courier New"/>
                <a:cs typeface="Courier New"/>
                <a:sym typeface="Courier New"/>
              </a:rPr>
              <a:t>902e...</a:t>
            </a:r>
            <a:endParaRPr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49" name="Shape 449"/>
          <p:cNvCxnSpPr/>
          <p:nvPr/>
        </p:nvCxnSpPr>
        <p:spPr>
          <a:xfrm rot="10800000" flipH="1">
            <a:off x="1814275" y="1196700"/>
            <a:ext cx="2242200" cy="1380300"/>
          </a:xfrm>
          <a:prstGeom prst="straightConnector1">
            <a:avLst/>
          </a:prstGeom>
          <a:noFill/>
          <a:ln w="19050" cap="flat" cmpd="sng">
            <a:solidFill>
              <a:srgbClr val="274E1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0" name="Shape 450"/>
          <p:cNvCxnSpPr/>
          <p:nvPr/>
        </p:nvCxnSpPr>
        <p:spPr>
          <a:xfrm rot="10800000">
            <a:off x="6704350" y="1352025"/>
            <a:ext cx="1180500" cy="1583400"/>
          </a:xfrm>
          <a:prstGeom prst="straightConnector1">
            <a:avLst/>
          </a:prstGeom>
          <a:noFill/>
          <a:ln w="19050" cap="flat" cmpd="sng">
            <a:solidFill>
              <a:srgbClr val="274E1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51" name="Shape 451"/>
          <p:cNvCxnSpPr/>
          <p:nvPr/>
        </p:nvCxnSpPr>
        <p:spPr>
          <a:xfrm rot="10800000" flipH="1">
            <a:off x="4483500" y="1463500"/>
            <a:ext cx="610200" cy="1899000"/>
          </a:xfrm>
          <a:prstGeom prst="straightConnector1">
            <a:avLst/>
          </a:prstGeom>
          <a:noFill/>
          <a:ln w="19050" cap="flat" cmpd="sng">
            <a:solidFill>
              <a:srgbClr val="274E1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2" name="Shape 452"/>
          <p:cNvSpPr/>
          <p:nvPr/>
        </p:nvSpPr>
        <p:spPr>
          <a:xfrm>
            <a:off x="4140275" y="685650"/>
            <a:ext cx="3553800" cy="617700"/>
          </a:xfrm>
          <a:prstGeom prst="roundRect">
            <a:avLst>
              <a:gd name="adj" fmla="val 16667"/>
            </a:avLst>
          </a:prstGeom>
          <a:solidFill>
            <a:srgbClr val="D5A6BD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Pool manager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3" name="Shape 453"/>
          <p:cNvSpPr/>
          <p:nvPr/>
        </p:nvSpPr>
        <p:spPr>
          <a:xfrm>
            <a:off x="4326461" y="1955988"/>
            <a:ext cx="2524864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Trebuchet MS"/>
                <a:ea typeface="Trebuchet MS"/>
                <a:cs typeface="Trebuchet MS"/>
                <a:sym typeface="Trebuchet MS"/>
              </a:rPr>
              <a:t>mrkl_root</a:t>
            </a: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: 	H(  )</a:t>
            </a:r>
            <a:endParaRPr sz="1800" baseline="-25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4" name="Shape 454"/>
          <p:cNvSpPr txBox="1"/>
          <p:nvPr/>
        </p:nvSpPr>
        <p:spPr>
          <a:xfrm>
            <a:off x="7269002" y="1854600"/>
            <a:ext cx="1417800" cy="5046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 err="1"/>
              <a:t>coinbase</a:t>
            </a:r>
            <a:r>
              <a:rPr lang="en" sz="1200" dirty="0"/>
              <a:t>:</a:t>
            </a:r>
            <a:endParaRPr sz="12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 smtClean="0">
                <a:latin typeface="Trebuchet MS"/>
                <a:ea typeface="Trebuchet MS"/>
                <a:cs typeface="Trebuchet MS"/>
                <a:sym typeface="Trebuchet MS"/>
              </a:rPr>
              <a:t>12.5</a:t>
            </a:r>
            <a:r>
              <a:rPr lang="en" sz="1200" b="1" dirty="0" smtClean="0">
                <a:latin typeface="Trebuchet MS"/>
                <a:ea typeface="Trebuchet MS"/>
                <a:cs typeface="Trebuchet MS"/>
                <a:sym typeface="Trebuchet MS"/>
              </a:rPr>
              <a:t>→</a:t>
            </a:r>
            <a:r>
              <a:rPr lang="en" sz="1200" b="1" dirty="0">
                <a:latin typeface="Trebuchet MS"/>
                <a:ea typeface="Trebuchet MS"/>
                <a:cs typeface="Trebuchet MS"/>
                <a:sym typeface="Trebuchet MS"/>
              </a:rPr>
              <a:t>pool</a:t>
            </a:r>
            <a:endParaRPr sz="1200" b="1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5" name="Shape 455"/>
          <p:cNvSpPr/>
          <p:nvPr/>
        </p:nvSpPr>
        <p:spPr>
          <a:xfrm>
            <a:off x="4326461" y="1654200"/>
            <a:ext cx="2524864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>
                <a:latin typeface="Trebuchet MS"/>
                <a:ea typeface="Trebuchet MS"/>
                <a:cs typeface="Trebuchet MS"/>
                <a:sym typeface="Trebuchet MS"/>
              </a:rPr>
              <a:t>prev</a:t>
            </a: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:		H(  )</a:t>
            </a:r>
            <a:endParaRPr sz="1800" baseline="-250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56" name="Shape 456"/>
          <p:cNvSpPr/>
          <p:nvPr/>
        </p:nvSpPr>
        <p:spPr>
          <a:xfrm>
            <a:off x="4326461" y="2230363"/>
            <a:ext cx="2524864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nonce: 	</a:t>
            </a:r>
            <a:endParaRPr sz="1800" b="1" baseline="-250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57" name="Shape 457"/>
          <p:cNvSpPr/>
          <p:nvPr/>
        </p:nvSpPr>
        <p:spPr>
          <a:xfrm>
            <a:off x="4326461" y="2532138"/>
            <a:ext cx="2524864" cy="301800"/>
          </a:xfrm>
          <a:prstGeom prst="rect">
            <a:avLst/>
          </a:prstGeom>
          <a:solidFill>
            <a:srgbClr val="CCCCCC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hash:   	</a:t>
            </a:r>
            <a:endParaRPr sz="1800" b="1" baseline="-25000"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458" name="Shape 458"/>
          <p:cNvCxnSpPr>
            <a:endCxn id="454" idx="1"/>
          </p:cNvCxnSpPr>
          <p:nvPr/>
        </p:nvCxnSpPr>
        <p:spPr>
          <a:xfrm rot="10800000" flipH="1">
            <a:off x="6237602" y="2106900"/>
            <a:ext cx="1031400" cy="66000"/>
          </a:xfrm>
          <a:prstGeom prst="straightConnector1">
            <a:avLst/>
          </a:prstGeom>
          <a:noFill/>
          <a:ln w="19050" cap="flat" cmpd="sng">
            <a:solidFill>
              <a:srgbClr val="99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9" name="Shape 459"/>
          <p:cNvSpPr/>
          <p:nvPr/>
        </p:nvSpPr>
        <p:spPr>
          <a:xfrm>
            <a:off x="6761600" y="167075"/>
            <a:ext cx="2183400" cy="8007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FF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Hey folks! Here’s our next block to work on</a:t>
            </a:r>
            <a:endParaRPr/>
          </a:p>
        </p:txBody>
      </p:sp>
      <p:cxnSp>
        <p:nvCxnSpPr>
          <p:cNvPr id="460" name="Shape 460"/>
          <p:cNvCxnSpPr/>
          <p:nvPr/>
        </p:nvCxnSpPr>
        <p:spPr>
          <a:xfrm flipH="1">
            <a:off x="2401275" y="1478800"/>
            <a:ext cx="1815300" cy="1189800"/>
          </a:xfrm>
          <a:prstGeom prst="straightConnector1">
            <a:avLst/>
          </a:prstGeom>
          <a:noFill/>
          <a:ln w="19050" cap="flat" cmpd="sng">
            <a:solidFill>
              <a:srgbClr val="274E1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1" name="Shape 461"/>
          <p:cNvSpPr txBox="1"/>
          <p:nvPr/>
        </p:nvSpPr>
        <p:spPr>
          <a:xfrm>
            <a:off x="2698950" y="2256100"/>
            <a:ext cx="892200" cy="50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274E13"/>
                </a:solidFill>
                <a:latin typeface="Trebuchet MS"/>
                <a:ea typeface="Trebuchet MS"/>
                <a:cs typeface="Trebuchet MS"/>
                <a:sym typeface="Trebuchet MS"/>
              </a:rPr>
              <a:t>$$$</a:t>
            </a:r>
            <a:endParaRPr sz="3000" b="1">
              <a:solidFill>
                <a:srgbClr val="274E13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62" name="Shape 462"/>
          <p:cNvSpPr txBox="1"/>
          <p:nvPr/>
        </p:nvSpPr>
        <p:spPr>
          <a:xfrm flipH="1">
            <a:off x="6598910" y="2446378"/>
            <a:ext cx="909600" cy="4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274E13"/>
                </a:solidFill>
                <a:latin typeface="Trebuchet MS"/>
                <a:ea typeface="Trebuchet MS"/>
                <a:cs typeface="Trebuchet MS"/>
                <a:sym typeface="Trebuchet MS"/>
              </a:rPr>
              <a:t>$$</a:t>
            </a:r>
            <a:endParaRPr sz="3000" b="1">
              <a:solidFill>
                <a:srgbClr val="274E13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463" name="Shape 463"/>
          <p:cNvCxnSpPr/>
          <p:nvPr/>
        </p:nvCxnSpPr>
        <p:spPr>
          <a:xfrm flipH="1">
            <a:off x="4818975" y="1364400"/>
            <a:ext cx="556800" cy="2043900"/>
          </a:xfrm>
          <a:prstGeom prst="straightConnector1">
            <a:avLst/>
          </a:prstGeom>
          <a:noFill/>
          <a:ln w="19050" cap="flat" cmpd="sng">
            <a:solidFill>
              <a:srgbClr val="274E13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64" name="Shape 464"/>
          <p:cNvCxnSpPr/>
          <p:nvPr/>
        </p:nvCxnSpPr>
        <p:spPr>
          <a:xfrm>
            <a:off x="6347488" y="1416163"/>
            <a:ext cx="1079700" cy="1587900"/>
          </a:xfrm>
          <a:prstGeom prst="straightConnector1">
            <a:avLst/>
          </a:prstGeom>
          <a:noFill/>
          <a:ln w="19050" cap="flat" cmpd="sng">
            <a:solidFill>
              <a:srgbClr val="274E13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5" name="Shape 465"/>
          <p:cNvSpPr txBox="1"/>
          <p:nvPr/>
        </p:nvSpPr>
        <p:spPr>
          <a:xfrm flipH="1">
            <a:off x="4898985" y="2744003"/>
            <a:ext cx="909600" cy="46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274E13"/>
                </a:solidFill>
                <a:latin typeface="Trebuchet MS"/>
                <a:ea typeface="Trebuchet MS"/>
                <a:cs typeface="Trebuchet MS"/>
                <a:sym typeface="Trebuchet MS"/>
              </a:rPr>
              <a:t>$</a:t>
            </a:r>
            <a:endParaRPr sz="3000" b="1">
              <a:solidFill>
                <a:srgbClr val="274E13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466" name="Shape 46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061" y="3739000"/>
            <a:ext cx="1487265" cy="1189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8078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1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1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1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10"/>
                                        <p:tgtEl>
                                          <p:spTgt spid="4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10"/>
                                        <p:tgtEl>
                                          <p:spTgt spid="4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"/>
                                        <p:tgtEl>
                                          <p:spTgt spid="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"/>
                                        <p:tgtEl>
                                          <p:spTgt spid="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"/>
                                        <p:tgtEl>
                                          <p:spTgt spid="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"/>
                                        <p:tgtEl>
                                          <p:spTgt spid="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"/>
                                        <p:tgtEl>
                                          <p:spTgt spid="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10"/>
                                        <p:tgtEl>
                                          <p:spTgt spid="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1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1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"/>
                                        <p:tgtEl>
                                          <p:spTgt spid="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1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Mining pool history</a:t>
            </a:r>
            <a:endParaRPr/>
          </a:p>
        </p:txBody>
      </p:sp>
      <p:sp>
        <p:nvSpPr>
          <p:cNvPr id="484" name="Shape 484"/>
          <p:cNvSpPr txBox="1">
            <a:spLocks noGrp="1"/>
          </p:cNvSpPr>
          <p:nvPr>
            <p:ph type="body" idx="1"/>
          </p:nvPr>
        </p:nvSpPr>
        <p:spPr>
          <a:xfrm>
            <a:off x="457200" y="996875"/>
            <a:ext cx="82296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First pools appear in late-2010</a:t>
            </a:r>
            <a:endParaRPr dirty="0"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Back in the GPU era!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By 2014: around 90% of mining </a:t>
            </a:r>
            <a:r>
              <a:rPr lang="en" dirty="0" smtClean="0">
                <a:solidFill>
                  <a:srgbClr val="000000"/>
                </a:solidFill>
              </a:rPr>
              <a:t>pool-based</a:t>
            </a: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 smtClean="0">
                <a:solidFill>
                  <a:srgbClr val="000000"/>
                </a:solidFill>
              </a:rPr>
              <a:t>June 2014: </a:t>
            </a:r>
            <a:r>
              <a:rPr lang="en" dirty="0" err="1" smtClean="0">
                <a:solidFill>
                  <a:srgbClr val="000000"/>
                </a:solidFill>
              </a:rPr>
              <a:t>GHash.io</a:t>
            </a:r>
            <a:r>
              <a:rPr lang="en" dirty="0" smtClean="0">
                <a:solidFill>
                  <a:srgbClr val="000000"/>
                </a:solidFill>
              </a:rPr>
              <a:t> exceeds 50%</a:t>
            </a:r>
            <a:endParaRPr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8278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8970" y="829340"/>
            <a:ext cx="5546060" cy="4314160"/>
          </a:xfrm>
          <a:prstGeom prst="rect">
            <a:avLst/>
          </a:prstGeom>
        </p:spPr>
      </p:pic>
      <p:sp>
        <p:nvSpPr>
          <p:cNvPr id="489" name="Shape 48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Mining </a:t>
            </a:r>
            <a:r>
              <a:rPr lang="en" dirty="0" smtClean="0"/>
              <a:t>pools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2832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Are mining pools a good thing?</a:t>
            </a:r>
            <a:endParaRPr/>
          </a:p>
        </p:txBody>
      </p:sp>
      <p:sp>
        <p:nvSpPr>
          <p:cNvPr id="496" name="Shape 496"/>
          <p:cNvSpPr txBox="1">
            <a:spLocks noGrp="1"/>
          </p:cNvSpPr>
          <p:nvPr>
            <p:ph type="body" idx="1"/>
          </p:nvPr>
        </p:nvSpPr>
        <p:spPr>
          <a:xfrm>
            <a:off x="457200" y="996875"/>
            <a:ext cx="82296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rebuchet MS"/>
              <a:buChar char="●"/>
            </a:pPr>
            <a:r>
              <a:rPr lang="en" dirty="0">
                <a:solidFill>
                  <a:srgbClr val="000000"/>
                </a:solidFill>
              </a:rPr>
              <a:t>Pros</a:t>
            </a:r>
            <a:endParaRPr dirty="0"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Make mining more predictable</a:t>
            </a:r>
            <a:endParaRPr dirty="0"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Allow small miners to participate</a:t>
            </a:r>
            <a:endParaRPr dirty="0"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More miners using updated validation software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Cons</a:t>
            </a:r>
            <a:endParaRPr dirty="0"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Lead to centralization</a:t>
            </a:r>
            <a:endParaRPr dirty="0"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Discourage miners from running full nodes</a:t>
            </a:r>
            <a:endParaRPr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C00000"/>
                </a:solidFill>
              </a:rPr>
              <a:t>Question: </a:t>
            </a:r>
            <a:r>
              <a:rPr lang="en" dirty="0" smtClean="0">
                <a:solidFill>
                  <a:srgbClr val="C00000"/>
                </a:solidFill>
              </a:rPr>
              <a:t>Can </a:t>
            </a:r>
            <a:r>
              <a:rPr lang="en" dirty="0">
                <a:solidFill>
                  <a:srgbClr val="C00000"/>
                </a:solidFill>
              </a:rPr>
              <a:t>we prevent pools?</a:t>
            </a:r>
            <a:endParaRPr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2634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dirty="0"/>
              <a:t>Secret </a:t>
            </a:r>
            <a:r>
              <a:rPr lang="en" dirty="0" smtClean="0"/>
              <a:t>sharing</a:t>
            </a:r>
            <a:r>
              <a:rPr lang="en-US" dirty="0"/>
              <a:t> [Shamir]</a:t>
            </a:r>
            <a:endParaRPr dirty="0"/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u="sng" dirty="0" smtClean="0"/>
              <a:t>(</a:t>
            </a:r>
            <a:r>
              <a:rPr lang="en-US" sz="2400" b="1" u="sng" dirty="0" err="1" smtClean="0"/>
              <a:t>k,n</a:t>
            </a:r>
            <a:r>
              <a:rPr lang="en-US" sz="2400" b="1" u="sng" dirty="0" smtClean="0"/>
              <a:t>)-secret sharing</a:t>
            </a:r>
            <a:r>
              <a:rPr lang="en" sz="2400" dirty="0" smtClean="0"/>
              <a:t>: </a:t>
            </a:r>
            <a:r>
              <a:rPr lang="en-US" sz="2400" dirty="0" smtClean="0"/>
              <a:t>Divide a</a:t>
            </a:r>
            <a:r>
              <a:rPr lang="en" sz="2400" dirty="0" smtClean="0"/>
              <a:t> </a:t>
            </a:r>
            <a:r>
              <a:rPr lang="en" sz="2400" dirty="0"/>
              <a:t>secret </a:t>
            </a:r>
            <a:r>
              <a:rPr lang="en-US" sz="2400" dirty="0" smtClean="0"/>
              <a:t>value S </a:t>
            </a:r>
            <a:r>
              <a:rPr lang="en" sz="2400" dirty="0" smtClean="0"/>
              <a:t>into </a:t>
            </a:r>
            <a:r>
              <a:rPr lang="en-US" sz="2400" dirty="0" smtClean="0"/>
              <a:t>n</a:t>
            </a:r>
            <a:r>
              <a:rPr lang="en" sz="2400" dirty="0" smtClean="0"/>
              <a:t> </a:t>
            </a:r>
            <a:r>
              <a:rPr lang="en-US" sz="2400" dirty="0" smtClean="0"/>
              <a:t>shares S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</a:t>
            </a:r>
            <a:r>
              <a:rPr lang="mr-IN" sz="2400" dirty="0" smtClean="0"/>
              <a:t>…</a:t>
            </a:r>
            <a:r>
              <a:rPr lang="en-US" sz="2400" dirty="0" smtClean="0"/>
              <a:t>,S</a:t>
            </a:r>
            <a:r>
              <a:rPr lang="en-US" sz="2400" baseline="-25000" dirty="0" smtClean="0"/>
              <a:t>n</a:t>
            </a:r>
            <a:r>
              <a:rPr lang="en" sz="2400" dirty="0" smtClean="0"/>
              <a:t> </a:t>
            </a:r>
            <a:r>
              <a:rPr lang="en" sz="2400" dirty="0"/>
              <a:t>such </a:t>
            </a:r>
            <a:r>
              <a:rPr lang="en" sz="2400" dirty="0" smtClean="0"/>
              <a:t>that</a:t>
            </a:r>
            <a:r>
              <a:rPr lang="en-US" sz="2400" dirty="0" smtClean="0"/>
              <a:t>:</a:t>
            </a:r>
            <a:endParaRPr lang="en-US"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lang="en-US" sz="2400" dirty="0"/>
          </a:p>
          <a:p>
            <a:pPr marL="342900" indent="-342900"/>
            <a:r>
              <a:rPr lang="en-US" sz="2400" b="1" dirty="0" smtClean="0"/>
              <a:t>Correctness</a:t>
            </a:r>
            <a:r>
              <a:rPr lang="en-US" sz="2400" dirty="0" smtClean="0"/>
              <a:t>: </a:t>
            </a:r>
            <a:r>
              <a:rPr lang="en-US" sz="2400" i="1" dirty="0" smtClean="0"/>
              <a:t>A</a:t>
            </a:r>
            <a:r>
              <a:rPr lang="en" sz="2400" i="1" dirty="0" err="1" smtClean="0"/>
              <a:t>ny</a:t>
            </a:r>
            <a:r>
              <a:rPr lang="en" sz="2400" dirty="0" smtClean="0"/>
              <a:t> </a:t>
            </a:r>
            <a:r>
              <a:rPr lang="en-US" sz="2400" dirty="0" smtClean="0"/>
              <a:t>k</a:t>
            </a:r>
            <a:r>
              <a:rPr lang="en" sz="2400" dirty="0" smtClean="0"/>
              <a:t> </a:t>
            </a:r>
            <a:r>
              <a:rPr lang="en-US" sz="2400" dirty="0" smtClean="0"/>
              <a:t>shares can be used to </a:t>
            </a:r>
            <a:r>
              <a:rPr lang="en" sz="2400" dirty="0" smtClean="0"/>
              <a:t>reconstruct </a:t>
            </a:r>
            <a:r>
              <a:rPr lang="en-US" sz="2400" dirty="0" smtClean="0"/>
              <a:t>S</a:t>
            </a:r>
          </a:p>
          <a:p>
            <a:pPr marL="342900" indent="-342900"/>
            <a:endParaRPr lang="en-US" sz="2400" dirty="0" smtClean="0"/>
          </a:p>
          <a:p>
            <a:pPr marL="342900" indent="-342900"/>
            <a:r>
              <a:rPr lang="en-US" sz="2400" b="1" dirty="0" smtClean="0"/>
              <a:t>Privacy</a:t>
            </a:r>
            <a:r>
              <a:rPr lang="en-US" sz="2400" dirty="0" smtClean="0"/>
              <a:t>: S is hidden given at most k-1 shares</a:t>
            </a: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</a:t>
            </a: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533069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Shape 502"/>
          <p:cNvSpPr txBox="1">
            <a:spLocks noGrp="1"/>
          </p:cNvSpPr>
          <p:nvPr>
            <p:ph type="subTitle" idx="1"/>
          </p:nvPr>
        </p:nvSpPr>
        <p:spPr>
          <a:xfrm>
            <a:off x="685800" y="1690471"/>
            <a:ext cx="7772400" cy="17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endParaRPr sz="3000" b="0" i="0" u="none" strike="noStrike" cap="none" dirty="0">
              <a:solidFill>
                <a:schemeClr val="dk2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" dirty="0"/>
              <a:t>Mining incentives and strategies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Shape 50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Game-theoretic analysis of mining</a:t>
            </a:r>
            <a:endParaRPr/>
          </a:p>
        </p:txBody>
      </p:sp>
      <p:sp>
        <p:nvSpPr>
          <p:cNvPr id="508" name="Shape 508"/>
          <p:cNvSpPr txBox="1">
            <a:spLocks noGrp="1"/>
          </p:cNvSpPr>
          <p:nvPr>
            <p:ph type="body" idx="1"/>
          </p:nvPr>
        </p:nvSpPr>
        <p:spPr>
          <a:xfrm>
            <a:off x="213450" y="890100"/>
            <a:ext cx="8717100" cy="425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Several strategic decisions</a:t>
            </a:r>
            <a:endParaRPr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Which transactions to include in a block</a:t>
            </a:r>
            <a:endParaRPr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Default: any above minimum transaction fee</a:t>
            </a:r>
            <a:endParaRPr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Which block to mine on top of</a:t>
            </a:r>
            <a:endParaRPr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Default: longest valid chain</a:t>
            </a:r>
            <a:endParaRPr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How to choose between colliding blocks</a:t>
            </a:r>
            <a:endParaRPr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Default: first block heard</a:t>
            </a:r>
            <a:endParaRPr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When to announce new blocks</a:t>
            </a:r>
            <a:endParaRPr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Default: immediately after finding them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Game-theoretic analysis of mining</a:t>
            </a:r>
            <a:endParaRPr/>
          </a:p>
        </p:txBody>
      </p:sp>
      <p:sp>
        <p:nvSpPr>
          <p:cNvPr id="514" name="Shape 514"/>
          <p:cNvSpPr txBox="1">
            <a:spLocks noGrp="1"/>
          </p:cNvSpPr>
          <p:nvPr>
            <p:ph type="body" idx="1"/>
          </p:nvPr>
        </p:nvSpPr>
        <p:spPr>
          <a:xfrm>
            <a:off x="213450" y="1317175"/>
            <a:ext cx="8717100" cy="19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Assume you control 0 &lt; α &lt; 1 of mining power </a:t>
            </a:r>
            <a:endParaRPr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Can you profit from a non-default strategy?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15" name="Shape 515"/>
          <p:cNvSpPr/>
          <p:nvPr/>
        </p:nvSpPr>
        <p:spPr>
          <a:xfrm>
            <a:off x="2488818" y="3773757"/>
            <a:ext cx="3699331" cy="7779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Trebuchet MS"/>
                <a:ea typeface="Trebuchet MS"/>
                <a:cs typeface="Trebuchet MS"/>
                <a:sym typeface="Trebuchet MS"/>
              </a:rPr>
              <a:t>For some α</a:t>
            </a: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,</a:t>
            </a:r>
            <a:r>
              <a:rPr lang="en" sz="2400" b="1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2400" b="1" smtClean="0">
                <a:latin typeface="Trebuchet MS"/>
                <a:ea typeface="Trebuchet MS"/>
                <a:cs typeface="Trebuchet MS"/>
                <a:sym typeface="Trebuchet MS"/>
              </a:rPr>
              <a:t>YES</a:t>
            </a:r>
            <a:r>
              <a:rPr lang="en" sz="2400" smtClean="0">
                <a:latin typeface="Trebuchet MS"/>
                <a:ea typeface="Trebuchet MS"/>
                <a:cs typeface="Trebuchet MS"/>
                <a:sym typeface="Trebuchet MS"/>
              </a:rPr>
              <a:t>!</a:t>
            </a:r>
            <a:endParaRPr sz="24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Forking attacks</a:t>
            </a:r>
            <a:endParaRPr/>
          </a:p>
        </p:txBody>
      </p:sp>
      <p:sp>
        <p:nvSpPr>
          <p:cNvPr id="521" name="Shape 521"/>
          <p:cNvSpPr/>
          <p:nvPr/>
        </p:nvSpPr>
        <p:spPr>
          <a:xfrm>
            <a:off x="615588" y="1252525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522" name="Shape 522"/>
          <p:cNvCxnSpPr>
            <a:stCxn id="523" idx="0"/>
          </p:cNvCxnSpPr>
          <p:nvPr/>
        </p:nvCxnSpPr>
        <p:spPr>
          <a:xfrm rot="10800000">
            <a:off x="2036687" y="1719479"/>
            <a:ext cx="0" cy="15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3" name="Shape 523"/>
          <p:cNvSpPr/>
          <p:nvPr/>
        </p:nvSpPr>
        <p:spPr>
          <a:xfrm>
            <a:off x="615588" y="1874279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524" name="Shape 524"/>
          <p:cNvCxnSpPr>
            <a:stCxn id="525" idx="0"/>
            <a:endCxn id="523" idx="2"/>
          </p:cNvCxnSpPr>
          <p:nvPr/>
        </p:nvCxnSpPr>
        <p:spPr>
          <a:xfrm rot="10800000">
            <a:off x="2036687" y="2348625"/>
            <a:ext cx="0" cy="170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6" name="Shape 526"/>
          <p:cNvSpPr/>
          <p:nvPr/>
        </p:nvSpPr>
        <p:spPr>
          <a:xfrm>
            <a:off x="3875175" y="1877950"/>
            <a:ext cx="2842200" cy="474300"/>
          </a:xfrm>
          <a:prstGeom prst="rect">
            <a:avLst/>
          </a:prstGeom>
          <a:solidFill>
            <a:srgbClr val="EA9999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M→M’</a:t>
            </a:r>
            <a:endParaRPr b="1"/>
          </a:p>
        </p:txBody>
      </p:sp>
      <p:cxnSp>
        <p:nvCxnSpPr>
          <p:cNvPr id="527" name="Shape 527"/>
          <p:cNvCxnSpPr>
            <a:stCxn id="528" idx="0"/>
          </p:cNvCxnSpPr>
          <p:nvPr/>
        </p:nvCxnSpPr>
        <p:spPr>
          <a:xfrm rot="10800000">
            <a:off x="2036700" y="2999379"/>
            <a:ext cx="0" cy="15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28" name="Shape 528"/>
          <p:cNvSpPr/>
          <p:nvPr/>
        </p:nvSpPr>
        <p:spPr>
          <a:xfrm>
            <a:off x="615600" y="3154179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529" name="Shape 529"/>
          <p:cNvCxnSpPr>
            <a:stCxn id="530" idx="0"/>
          </p:cNvCxnSpPr>
          <p:nvPr/>
        </p:nvCxnSpPr>
        <p:spPr>
          <a:xfrm rot="10800000">
            <a:off x="2036700" y="3621129"/>
            <a:ext cx="0" cy="15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0" name="Shape 530"/>
          <p:cNvSpPr/>
          <p:nvPr/>
        </p:nvSpPr>
        <p:spPr>
          <a:xfrm>
            <a:off x="615600" y="3775929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25" name="Shape 525"/>
          <p:cNvSpPr/>
          <p:nvPr/>
        </p:nvSpPr>
        <p:spPr>
          <a:xfrm>
            <a:off x="615588" y="2519325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M</a:t>
            </a: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→B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531" name="Shape 531"/>
          <p:cNvCxnSpPr>
            <a:stCxn id="532" idx="0"/>
          </p:cNvCxnSpPr>
          <p:nvPr/>
        </p:nvCxnSpPr>
        <p:spPr>
          <a:xfrm rot="10800000">
            <a:off x="5296262" y="2348579"/>
            <a:ext cx="0" cy="15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2" name="Shape 532"/>
          <p:cNvSpPr/>
          <p:nvPr/>
        </p:nvSpPr>
        <p:spPr>
          <a:xfrm>
            <a:off x="3875163" y="2503379"/>
            <a:ext cx="2842200" cy="474300"/>
          </a:xfrm>
          <a:prstGeom prst="rect">
            <a:avLst/>
          </a:prstGeom>
          <a:solidFill>
            <a:srgbClr val="EA9999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533" name="Shape 533"/>
          <p:cNvCxnSpPr>
            <a:stCxn id="534" idx="0"/>
            <a:endCxn id="532" idx="2"/>
          </p:cNvCxnSpPr>
          <p:nvPr/>
        </p:nvCxnSpPr>
        <p:spPr>
          <a:xfrm rot="10800000">
            <a:off x="5296262" y="2977725"/>
            <a:ext cx="0" cy="170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5" name="Shape 535"/>
          <p:cNvCxnSpPr>
            <a:stCxn id="536" idx="0"/>
          </p:cNvCxnSpPr>
          <p:nvPr/>
        </p:nvCxnSpPr>
        <p:spPr>
          <a:xfrm rot="10800000">
            <a:off x="5296275" y="3628479"/>
            <a:ext cx="0" cy="15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6" name="Shape 536"/>
          <p:cNvSpPr/>
          <p:nvPr/>
        </p:nvSpPr>
        <p:spPr>
          <a:xfrm>
            <a:off x="3875175" y="3783279"/>
            <a:ext cx="2842200" cy="474300"/>
          </a:xfrm>
          <a:prstGeom prst="rect">
            <a:avLst/>
          </a:prstGeom>
          <a:solidFill>
            <a:srgbClr val="EA9999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537" name="Shape 537"/>
          <p:cNvCxnSpPr>
            <a:stCxn id="538" idx="0"/>
          </p:cNvCxnSpPr>
          <p:nvPr/>
        </p:nvCxnSpPr>
        <p:spPr>
          <a:xfrm rot="10800000">
            <a:off x="5296275" y="4250229"/>
            <a:ext cx="0" cy="15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8" name="Shape 538"/>
          <p:cNvSpPr/>
          <p:nvPr/>
        </p:nvSpPr>
        <p:spPr>
          <a:xfrm>
            <a:off x="3875175" y="4405029"/>
            <a:ext cx="2842200" cy="474300"/>
          </a:xfrm>
          <a:prstGeom prst="rect">
            <a:avLst/>
          </a:prstGeom>
          <a:solidFill>
            <a:srgbClr val="EA9999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34" name="Shape 534"/>
          <p:cNvSpPr/>
          <p:nvPr/>
        </p:nvSpPr>
        <p:spPr>
          <a:xfrm>
            <a:off x="3875163" y="3148425"/>
            <a:ext cx="2842200" cy="474300"/>
          </a:xfrm>
          <a:prstGeom prst="rect">
            <a:avLst/>
          </a:prstGeom>
          <a:solidFill>
            <a:srgbClr val="EA9999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39" name="Shape 539"/>
          <p:cNvCxnSpPr>
            <a:stCxn id="526" idx="0"/>
            <a:endCxn id="521" idx="3"/>
          </p:cNvCxnSpPr>
          <p:nvPr/>
        </p:nvCxnSpPr>
        <p:spPr>
          <a:xfrm rot="10800000">
            <a:off x="3457875" y="1489750"/>
            <a:ext cx="1838400" cy="3882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0" name="Shape 540"/>
          <p:cNvSpPr/>
          <p:nvPr/>
        </p:nvSpPr>
        <p:spPr>
          <a:xfrm>
            <a:off x="3875175" y="1884888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M→M’</a:t>
            </a:r>
            <a:endParaRPr b="1"/>
          </a:p>
        </p:txBody>
      </p:sp>
      <p:sp>
        <p:nvSpPr>
          <p:cNvPr id="541" name="Shape 541"/>
          <p:cNvSpPr/>
          <p:nvPr/>
        </p:nvSpPr>
        <p:spPr>
          <a:xfrm>
            <a:off x="3875163" y="2510317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42" name="Shape 542"/>
          <p:cNvSpPr/>
          <p:nvPr/>
        </p:nvSpPr>
        <p:spPr>
          <a:xfrm>
            <a:off x="3875175" y="3790217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43" name="Shape 543"/>
          <p:cNvSpPr/>
          <p:nvPr/>
        </p:nvSpPr>
        <p:spPr>
          <a:xfrm>
            <a:off x="3875163" y="3155363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Shape 544"/>
          <p:cNvSpPr/>
          <p:nvPr/>
        </p:nvSpPr>
        <p:spPr>
          <a:xfrm>
            <a:off x="3875175" y="4411967"/>
            <a:ext cx="2842200" cy="4743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45" name="Shape 545"/>
          <p:cNvSpPr/>
          <p:nvPr/>
        </p:nvSpPr>
        <p:spPr>
          <a:xfrm>
            <a:off x="615563" y="1875079"/>
            <a:ext cx="2842200" cy="4743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46" name="Shape 546"/>
          <p:cNvSpPr/>
          <p:nvPr/>
        </p:nvSpPr>
        <p:spPr>
          <a:xfrm>
            <a:off x="615575" y="3154979"/>
            <a:ext cx="2842200" cy="4743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47" name="Shape 547"/>
          <p:cNvSpPr/>
          <p:nvPr/>
        </p:nvSpPr>
        <p:spPr>
          <a:xfrm>
            <a:off x="615563" y="2520125"/>
            <a:ext cx="2842200" cy="4743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M</a:t>
            </a:r>
            <a:r>
              <a:rPr lang="en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→B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48" name="Shape 548"/>
          <p:cNvSpPr/>
          <p:nvPr/>
        </p:nvSpPr>
        <p:spPr>
          <a:xfrm>
            <a:off x="615575" y="3776729"/>
            <a:ext cx="2842200" cy="474300"/>
          </a:xfrm>
          <a:prstGeom prst="rect">
            <a:avLst/>
          </a:prstGeom>
          <a:solidFill>
            <a:srgbClr val="E06666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Shape 55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Forking attacks</a:t>
            </a:r>
            <a:endParaRPr/>
          </a:p>
        </p:txBody>
      </p:sp>
      <p:pic>
        <p:nvPicPr>
          <p:cNvPr id="554" name="Shape 5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7700" y="1256400"/>
            <a:ext cx="2085975" cy="2190750"/>
          </a:xfrm>
          <a:prstGeom prst="rect">
            <a:avLst/>
          </a:prstGeom>
          <a:noFill/>
          <a:ln>
            <a:noFill/>
          </a:ln>
        </p:spPr>
      </p:pic>
      <p:sp>
        <p:nvSpPr>
          <p:cNvPr id="555" name="Shape 555"/>
          <p:cNvSpPr txBox="1"/>
          <p:nvPr/>
        </p:nvSpPr>
        <p:spPr>
          <a:xfrm>
            <a:off x="6418325" y="3569275"/>
            <a:ext cx="1838400" cy="6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 err="1">
                <a:latin typeface="Trebuchet MS"/>
                <a:ea typeface="Trebuchet MS"/>
                <a:cs typeface="Trebuchet MS"/>
                <a:sym typeface="Trebuchet MS"/>
              </a:rPr>
              <a:t>Goldfinger</a:t>
            </a:r>
            <a:r>
              <a:rPr lang="en" i="1" dirty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i="1" dirty="0" smtClean="0">
                <a:latin typeface="Trebuchet MS"/>
                <a:ea typeface="Trebuchet MS"/>
                <a:cs typeface="Trebuchet MS"/>
                <a:sym typeface="Trebuchet MS"/>
              </a:rPr>
              <a:t>Attack</a:t>
            </a:r>
            <a:endParaRPr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56" name="Shape 556"/>
          <p:cNvSpPr txBox="1">
            <a:spLocks noGrp="1"/>
          </p:cNvSpPr>
          <p:nvPr>
            <p:ph type="body" idx="1"/>
          </p:nvPr>
        </p:nvSpPr>
        <p:spPr>
          <a:xfrm>
            <a:off x="457200" y="996875"/>
            <a:ext cx="52923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rebuchet MS"/>
              <a:buChar char="●"/>
            </a:pPr>
            <a:r>
              <a:rPr lang="en" dirty="0">
                <a:solidFill>
                  <a:srgbClr val="000000"/>
                </a:solidFill>
              </a:rPr>
              <a:t>Certainly possible if </a:t>
            </a:r>
            <a:r>
              <a:rPr lang="en" dirty="0"/>
              <a:t>α &gt;0.5</a:t>
            </a:r>
            <a:endParaRPr dirty="0"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may be possible with less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rebuchet MS"/>
              <a:buChar char="●"/>
            </a:pPr>
            <a:r>
              <a:rPr lang="en" dirty="0" smtClean="0">
                <a:solidFill>
                  <a:srgbClr val="000000"/>
                </a:solidFill>
              </a:rPr>
              <a:t>Attack </a:t>
            </a:r>
            <a:r>
              <a:rPr lang="en" dirty="0">
                <a:solidFill>
                  <a:srgbClr val="000000"/>
                </a:solidFill>
              </a:rPr>
              <a:t>is detectable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Might be reversed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Might crash exchange rate</a:t>
            </a:r>
            <a:endParaRPr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557" name="Shape 557"/>
          <p:cNvSpPr/>
          <p:nvPr/>
        </p:nvSpPr>
        <p:spPr>
          <a:xfrm>
            <a:off x="6981075" y="281475"/>
            <a:ext cx="2085900" cy="1350000"/>
          </a:xfrm>
          <a:prstGeom prst="wedgeEllipseCallout">
            <a:avLst>
              <a:gd name="adj1" fmla="val -20833"/>
              <a:gd name="adj2" fmla="val 62500"/>
            </a:avLst>
          </a:prstGeom>
          <a:solidFill>
            <a:srgbClr val="FFFFFF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I expect you to die, Mr. Bitcoin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104064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5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Shape 56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Forking attacks via bribery</a:t>
            </a:r>
            <a:endParaRPr/>
          </a:p>
        </p:txBody>
      </p:sp>
      <p:sp>
        <p:nvSpPr>
          <p:cNvPr id="563" name="Shape 563"/>
          <p:cNvSpPr txBox="1">
            <a:spLocks noGrp="1"/>
          </p:cNvSpPr>
          <p:nvPr>
            <p:ph type="body" idx="1"/>
          </p:nvPr>
        </p:nvSpPr>
        <p:spPr>
          <a:xfrm>
            <a:off x="457200" y="996875"/>
            <a:ext cx="80301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Trebuchet MS"/>
              <a:buChar char="●"/>
            </a:pPr>
            <a:r>
              <a:rPr lang="en" b="1">
                <a:solidFill>
                  <a:srgbClr val="000000"/>
                </a:solidFill>
              </a:rPr>
              <a:t>Idea:</a:t>
            </a:r>
            <a:r>
              <a:rPr lang="en">
                <a:solidFill>
                  <a:srgbClr val="000000"/>
                </a:solidFill>
              </a:rPr>
              <a:t> building </a:t>
            </a:r>
            <a:r>
              <a:rPr lang="en"/>
              <a:t>α &gt; 0.5</a:t>
            </a:r>
            <a:r>
              <a:rPr lang="en">
                <a:solidFill>
                  <a:srgbClr val="000000"/>
                </a:solidFill>
              </a:rPr>
              <a:t> is expensive. Why not rent it instead?</a:t>
            </a:r>
            <a:endParaRPr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Payment techniques:</a:t>
            </a:r>
            <a:endParaRPr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Out-of-band bribery</a:t>
            </a:r>
            <a:endParaRPr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Run a mining pool at a loss</a:t>
            </a:r>
            <a:endParaRPr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Insert large “tips” in the block chain</a:t>
            </a:r>
            <a:endParaRPr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6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Block-withholding attacks</a:t>
            </a:r>
            <a:endParaRPr/>
          </a:p>
        </p:txBody>
      </p:sp>
      <p:sp>
        <p:nvSpPr>
          <p:cNvPr id="577" name="Google Shape;577;p66"/>
          <p:cNvSpPr/>
          <p:nvPr/>
        </p:nvSpPr>
        <p:spPr>
          <a:xfrm>
            <a:off x="849922" y="2465289"/>
            <a:ext cx="2842200" cy="3099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578" name="Google Shape;578;p66"/>
          <p:cNvCxnSpPr>
            <a:stCxn id="579" idx="0"/>
            <a:endCxn id="577" idx="2"/>
          </p:cNvCxnSpPr>
          <p:nvPr/>
        </p:nvCxnSpPr>
        <p:spPr>
          <a:xfrm rot="10800000">
            <a:off x="2271022" y="2775060"/>
            <a:ext cx="0" cy="12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9" name="Google Shape;579;p66"/>
          <p:cNvSpPr/>
          <p:nvPr/>
        </p:nvSpPr>
        <p:spPr>
          <a:xfrm>
            <a:off x="849922" y="2901960"/>
            <a:ext cx="2842200" cy="3099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80" name="Google Shape;580;p66"/>
          <p:cNvSpPr txBox="1">
            <a:spLocks noGrp="1"/>
          </p:cNvSpPr>
          <p:nvPr>
            <p:ph type="body" idx="1"/>
          </p:nvPr>
        </p:nvSpPr>
        <p:spPr>
          <a:xfrm>
            <a:off x="457200" y="996300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000000"/>
                </a:solidFill>
              </a:rPr>
              <a:t>Strategy: don’t announce blocks right away. Try to get ahead!</a:t>
            </a:r>
            <a:endParaRPr sz="2100">
              <a:solidFill>
                <a:srgbClr val="000000"/>
              </a:solidFill>
            </a:endParaRPr>
          </a:p>
        </p:txBody>
      </p:sp>
      <p:cxnSp>
        <p:nvCxnSpPr>
          <p:cNvPr id="581" name="Google Shape;581;p66"/>
          <p:cNvCxnSpPr>
            <a:stCxn id="582" idx="1"/>
          </p:cNvCxnSpPr>
          <p:nvPr/>
        </p:nvCxnSpPr>
        <p:spPr>
          <a:xfrm rot="10800000">
            <a:off x="3692125" y="2594039"/>
            <a:ext cx="1372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2" name="Google Shape;582;p66"/>
          <p:cNvSpPr/>
          <p:nvPr/>
        </p:nvSpPr>
        <p:spPr>
          <a:xfrm>
            <a:off x="5064625" y="2439089"/>
            <a:ext cx="2842200" cy="309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Secret Block</a:t>
            </a:r>
            <a:endParaRPr/>
          </a:p>
        </p:txBody>
      </p:sp>
      <p:sp>
        <p:nvSpPr>
          <p:cNvPr id="583" name="Google Shape;583;p66"/>
          <p:cNvSpPr/>
          <p:nvPr/>
        </p:nvSpPr>
        <p:spPr>
          <a:xfrm>
            <a:off x="5064625" y="2928152"/>
            <a:ext cx="2842200" cy="309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Secret Block</a:t>
            </a:r>
            <a:endParaRPr/>
          </a:p>
        </p:txBody>
      </p:sp>
      <p:cxnSp>
        <p:nvCxnSpPr>
          <p:cNvPr id="584" name="Google Shape;584;p66"/>
          <p:cNvCxnSpPr/>
          <p:nvPr/>
        </p:nvCxnSpPr>
        <p:spPr>
          <a:xfrm rot="10800000">
            <a:off x="6377147" y="2775122"/>
            <a:ext cx="0" cy="12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5" name="Google Shape;585;p66"/>
          <p:cNvSpPr/>
          <p:nvPr/>
        </p:nvSpPr>
        <p:spPr>
          <a:xfrm>
            <a:off x="5064634" y="2928152"/>
            <a:ext cx="2842200" cy="3099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86" name="Google Shape;586;p66"/>
          <p:cNvSpPr/>
          <p:nvPr/>
        </p:nvSpPr>
        <p:spPr>
          <a:xfrm>
            <a:off x="5064634" y="2439077"/>
            <a:ext cx="2842200" cy="3099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87" name="Google Shape;587;p66"/>
          <p:cNvSpPr/>
          <p:nvPr/>
        </p:nvSpPr>
        <p:spPr>
          <a:xfrm>
            <a:off x="849922" y="2039002"/>
            <a:ext cx="2842200" cy="3099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588" name="Google Shape;588;p66"/>
          <p:cNvCxnSpPr>
            <a:endCxn id="587" idx="2"/>
          </p:cNvCxnSpPr>
          <p:nvPr/>
        </p:nvCxnSpPr>
        <p:spPr>
          <a:xfrm rot="10800000">
            <a:off x="2271022" y="2348902"/>
            <a:ext cx="0" cy="12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9" name="Google Shape;589;p66"/>
          <p:cNvSpPr/>
          <p:nvPr/>
        </p:nvSpPr>
        <p:spPr>
          <a:xfrm>
            <a:off x="858522" y="1606989"/>
            <a:ext cx="2842200" cy="3099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590" name="Google Shape;590;p66"/>
          <p:cNvCxnSpPr>
            <a:endCxn id="589" idx="2"/>
          </p:cNvCxnSpPr>
          <p:nvPr/>
        </p:nvCxnSpPr>
        <p:spPr>
          <a:xfrm rot="10800000">
            <a:off x="2279622" y="1916889"/>
            <a:ext cx="0" cy="12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" name="Google Shape;591;p66"/>
          <p:cNvCxnSpPr/>
          <p:nvPr/>
        </p:nvCxnSpPr>
        <p:spPr>
          <a:xfrm rot="10800000" flipH="1">
            <a:off x="1852375" y="2891600"/>
            <a:ext cx="22800" cy="1044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2" name="Google Shape;592;p66"/>
          <p:cNvSpPr txBox="1"/>
          <p:nvPr/>
        </p:nvSpPr>
        <p:spPr>
          <a:xfrm>
            <a:off x="1013475" y="3896375"/>
            <a:ext cx="2043900" cy="54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rebuchet MS"/>
                <a:ea typeface="Trebuchet MS"/>
                <a:cs typeface="Trebuchet MS"/>
                <a:sym typeface="Trebuchet MS"/>
              </a:rPr>
              <a:t>All other miners are wasting effort here!</a:t>
            </a:r>
            <a:endParaRPr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593" name="Google Shape;593;p66"/>
          <p:cNvSpPr/>
          <p:nvPr/>
        </p:nvSpPr>
        <p:spPr>
          <a:xfrm>
            <a:off x="849934" y="2891602"/>
            <a:ext cx="2842200" cy="309900"/>
          </a:xfrm>
          <a:prstGeom prst="rect">
            <a:avLst/>
          </a:prstGeom>
          <a:solidFill>
            <a:srgbClr val="EA9999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594" name="Google Shape;594;p66"/>
          <p:cNvSpPr/>
          <p:nvPr/>
        </p:nvSpPr>
        <p:spPr>
          <a:xfrm>
            <a:off x="5548950" y="1179150"/>
            <a:ext cx="3460500" cy="790200"/>
          </a:xfrm>
          <a:prstGeom prst="wedgeEllipseCallout">
            <a:avLst>
              <a:gd name="adj1" fmla="val -91209"/>
              <a:gd name="adj2" fmla="val -66420"/>
            </a:avLst>
          </a:prstGeom>
          <a:solidFill>
            <a:srgbClr val="FFFF00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“Selfish mining”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44614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10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1000"/>
                                        <p:tgtEl>
                                          <p:spTgt spid="5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6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Block-withholding attacks, take 2</a:t>
            </a:r>
            <a:endParaRPr/>
          </a:p>
        </p:txBody>
      </p:sp>
      <p:sp>
        <p:nvSpPr>
          <p:cNvPr id="600" name="Google Shape;600;p67"/>
          <p:cNvSpPr/>
          <p:nvPr/>
        </p:nvSpPr>
        <p:spPr>
          <a:xfrm>
            <a:off x="849922" y="2465289"/>
            <a:ext cx="2842200" cy="3099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601" name="Google Shape;601;p67"/>
          <p:cNvCxnSpPr>
            <a:stCxn id="602" idx="0"/>
            <a:endCxn id="600" idx="2"/>
          </p:cNvCxnSpPr>
          <p:nvPr/>
        </p:nvCxnSpPr>
        <p:spPr>
          <a:xfrm rot="10800000">
            <a:off x="2271022" y="2775210"/>
            <a:ext cx="0" cy="132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2" name="Google Shape;602;p67"/>
          <p:cNvSpPr/>
          <p:nvPr/>
        </p:nvSpPr>
        <p:spPr>
          <a:xfrm>
            <a:off x="849922" y="2907810"/>
            <a:ext cx="2842200" cy="3099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603" name="Google Shape;603;p67"/>
          <p:cNvSpPr txBox="1">
            <a:spLocks noGrp="1"/>
          </p:cNvSpPr>
          <p:nvPr>
            <p:ph type="body" idx="1"/>
          </p:nvPr>
        </p:nvSpPr>
        <p:spPr>
          <a:xfrm>
            <a:off x="457200" y="996300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100" b="1">
                <a:solidFill>
                  <a:srgbClr val="000000"/>
                </a:solidFill>
              </a:rPr>
              <a:t>What happens if a block is announced when you’re ahead by 1?</a:t>
            </a:r>
            <a:endParaRPr sz="2100">
              <a:solidFill>
                <a:srgbClr val="000000"/>
              </a:solidFill>
            </a:endParaRPr>
          </a:p>
        </p:txBody>
      </p:sp>
      <p:cxnSp>
        <p:nvCxnSpPr>
          <p:cNvPr id="604" name="Google Shape;604;p67"/>
          <p:cNvCxnSpPr>
            <a:stCxn id="605" idx="1"/>
          </p:cNvCxnSpPr>
          <p:nvPr/>
        </p:nvCxnSpPr>
        <p:spPr>
          <a:xfrm rot="10800000">
            <a:off x="3692125" y="2594039"/>
            <a:ext cx="1372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5" name="Google Shape;605;p67"/>
          <p:cNvSpPr/>
          <p:nvPr/>
        </p:nvSpPr>
        <p:spPr>
          <a:xfrm>
            <a:off x="5064625" y="2439089"/>
            <a:ext cx="2842200" cy="309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Secret Block</a:t>
            </a:r>
            <a:endParaRPr/>
          </a:p>
        </p:txBody>
      </p:sp>
      <p:sp>
        <p:nvSpPr>
          <p:cNvPr id="606" name="Google Shape;606;p67"/>
          <p:cNvSpPr/>
          <p:nvPr/>
        </p:nvSpPr>
        <p:spPr>
          <a:xfrm>
            <a:off x="849922" y="2039002"/>
            <a:ext cx="2842200" cy="3099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607" name="Google Shape;607;p67"/>
          <p:cNvCxnSpPr>
            <a:endCxn id="606" idx="2"/>
          </p:cNvCxnSpPr>
          <p:nvPr/>
        </p:nvCxnSpPr>
        <p:spPr>
          <a:xfrm rot="10800000">
            <a:off x="2271022" y="2348902"/>
            <a:ext cx="0" cy="12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8" name="Google Shape;608;p67"/>
          <p:cNvSpPr/>
          <p:nvPr/>
        </p:nvSpPr>
        <p:spPr>
          <a:xfrm>
            <a:off x="858522" y="1606989"/>
            <a:ext cx="2842200" cy="309900"/>
          </a:xfrm>
          <a:prstGeom prst="rect">
            <a:avLst/>
          </a:prstGeom>
          <a:solidFill>
            <a:srgbClr val="6AA84F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cxnSp>
        <p:nvCxnSpPr>
          <p:cNvPr id="609" name="Google Shape;609;p67"/>
          <p:cNvCxnSpPr>
            <a:endCxn id="608" idx="2"/>
          </p:cNvCxnSpPr>
          <p:nvPr/>
        </p:nvCxnSpPr>
        <p:spPr>
          <a:xfrm rot="10800000">
            <a:off x="2279622" y="1916889"/>
            <a:ext cx="0" cy="126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0" name="Google Shape;610;p67"/>
          <p:cNvSpPr/>
          <p:nvPr/>
        </p:nvSpPr>
        <p:spPr>
          <a:xfrm>
            <a:off x="5064625" y="2439089"/>
            <a:ext cx="2842200" cy="309900"/>
          </a:xfrm>
          <a:prstGeom prst="rect">
            <a:avLst/>
          </a:prstGeom>
          <a:solidFill>
            <a:srgbClr val="D9EAD3"/>
          </a:solidFill>
          <a:ln w="1905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11" name="Google Shape;61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6150" y="3469300"/>
            <a:ext cx="1449575" cy="1528374"/>
          </a:xfrm>
          <a:prstGeom prst="rect">
            <a:avLst/>
          </a:prstGeom>
          <a:noFill/>
          <a:ln>
            <a:noFill/>
          </a:ln>
        </p:spPr>
      </p:pic>
      <p:sp>
        <p:nvSpPr>
          <p:cNvPr id="612" name="Google Shape;612;p67"/>
          <p:cNvSpPr txBox="1">
            <a:spLocks noGrp="1"/>
          </p:cNvSpPr>
          <p:nvPr>
            <p:ph type="body" idx="1"/>
          </p:nvPr>
        </p:nvSpPr>
        <p:spPr>
          <a:xfrm>
            <a:off x="3469475" y="3703525"/>
            <a:ext cx="4308600" cy="85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0000"/>
                </a:solidFill>
              </a:rPr>
              <a:t>The race is on!</a:t>
            </a:r>
            <a:endParaRPr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030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6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Block-withholding attacks</a:t>
            </a:r>
            <a:endParaRPr/>
          </a:p>
        </p:txBody>
      </p:sp>
      <p:sp>
        <p:nvSpPr>
          <p:cNvPr id="618" name="Google Shape;618;p68"/>
          <p:cNvSpPr txBox="1">
            <a:spLocks noGrp="1"/>
          </p:cNvSpPr>
          <p:nvPr>
            <p:ph type="body" idx="1"/>
          </p:nvPr>
        </p:nvSpPr>
        <p:spPr>
          <a:xfrm>
            <a:off x="457200" y="981600"/>
            <a:ext cx="76794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Improved strategy for any </a:t>
            </a:r>
            <a:r>
              <a:rPr lang="en" b="1"/>
              <a:t>α</a:t>
            </a:r>
            <a:r>
              <a:rPr lang="en">
                <a:solidFill>
                  <a:srgbClr val="000000"/>
                </a:solidFill>
              </a:rPr>
              <a:t> if you can win every race</a:t>
            </a:r>
            <a:endParaRPr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Ideal network position</a:t>
            </a:r>
            <a:endParaRPr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>
                <a:solidFill>
                  <a:srgbClr val="000000"/>
                </a:solidFill>
              </a:rPr>
              <a:t>Bribery?</a:t>
            </a:r>
            <a:endParaRPr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With a 50% chance of winning races, improved strategy for </a:t>
            </a:r>
            <a:r>
              <a:rPr lang="en" b="1"/>
              <a:t>α &gt; 0.25</a:t>
            </a:r>
            <a:endParaRPr b="1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Not yet observed in practice!</a:t>
            </a:r>
            <a:endParaRPr>
              <a:solidFill>
                <a:srgbClr val="000000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619" name="Google Shape;619;p68"/>
          <p:cNvSpPr/>
          <p:nvPr/>
        </p:nvSpPr>
        <p:spPr>
          <a:xfrm>
            <a:off x="982975" y="4258850"/>
            <a:ext cx="6856200" cy="7779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Surprising departure from previous assumptions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890041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Shape 6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Selfish-mining</a:t>
            </a:r>
            <a:r>
              <a:rPr lang="en" dirty="0" smtClean="0"/>
              <a:t> attacks</a:t>
            </a:r>
            <a:endParaRPr dirty="0"/>
          </a:p>
        </p:txBody>
      </p:sp>
      <p:sp>
        <p:nvSpPr>
          <p:cNvPr id="618" name="Shape 618"/>
          <p:cNvSpPr txBox="1">
            <a:spLocks noGrp="1"/>
          </p:cNvSpPr>
          <p:nvPr>
            <p:ph type="body" idx="1"/>
          </p:nvPr>
        </p:nvSpPr>
        <p:spPr>
          <a:xfrm>
            <a:off x="457200" y="981600"/>
            <a:ext cx="76794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dirty="0" smtClean="0">
                <a:solidFill>
                  <a:srgbClr val="000000"/>
                </a:solidFill>
              </a:rPr>
              <a:t>Surprising departure from previous assumptions</a:t>
            </a:r>
            <a:endParaRPr b="1" dirty="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Not yet observed in practice</a:t>
            </a:r>
            <a:r>
              <a:rPr lang="en" dirty="0" smtClean="0">
                <a:solidFill>
                  <a:srgbClr val="000000"/>
                </a:solidFill>
              </a:rPr>
              <a:t>!</a:t>
            </a:r>
            <a:endParaRPr lang="en-US" dirty="0" smtClean="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dirty="0" smtClean="0">
                <a:solidFill>
                  <a:srgbClr val="000000"/>
                </a:solidFill>
              </a:rPr>
              <a:t>Plausible reason: selfish-mining is detectable, could lead to a crash in  exchange rates for Bitcoin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Secret </a:t>
            </a:r>
            <a:r>
              <a:rPr lang="en" dirty="0" smtClean="0"/>
              <a:t>sharing</a:t>
            </a:r>
            <a:r>
              <a:rPr lang="en-US" dirty="0" smtClean="0"/>
              <a:t> [Shamir]</a:t>
            </a:r>
            <a:endParaRPr dirty="0"/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b="1" dirty="0" smtClean="0"/>
              <a:t>Share(S): </a:t>
            </a:r>
            <a:r>
              <a:rPr lang="en-US" sz="2400" dirty="0" smtClean="0"/>
              <a:t>Output a tuple S</a:t>
            </a:r>
            <a:r>
              <a:rPr lang="en-US" sz="2400" baseline="-25000" dirty="0" smtClean="0"/>
              <a:t>1</a:t>
            </a:r>
            <a:r>
              <a:rPr lang="en-US" sz="2400" dirty="0" smtClean="0"/>
              <a:t>,</a:t>
            </a:r>
            <a:r>
              <a:rPr lang="mr-IN" sz="2400" dirty="0" smtClean="0"/>
              <a:t>…</a:t>
            </a:r>
            <a:r>
              <a:rPr lang="en-US" sz="2400" dirty="0" smtClean="0"/>
              <a:t>,S</a:t>
            </a:r>
            <a:r>
              <a:rPr lang="en-US" sz="2400" baseline="-25000" dirty="0" smtClean="0"/>
              <a:t>n</a:t>
            </a:r>
            <a:endParaRPr lang="en-US" sz="2400" dirty="0" smtClean="0"/>
          </a:p>
          <a:p>
            <a:pPr marL="342900" indent="-342900"/>
            <a:r>
              <a:rPr lang="en-US" sz="2400" b="1" dirty="0" smtClean="0"/>
              <a:t>Reconstruct(x</a:t>
            </a:r>
            <a:r>
              <a:rPr lang="en-US" sz="2400" b="1" baseline="-25000" dirty="0" smtClean="0"/>
              <a:t>1</a:t>
            </a:r>
            <a:r>
              <a:rPr lang="en-US" sz="2400" b="1" dirty="0" smtClean="0"/>
              <a:t>,</a:t>
            </a:r>
            <a:r>
              <a:rPr lang="mr-IN" sz="2400" b="1" dirty="0" smtClean="0"/>
              <a:t>…</a:t>
            </a:r>
            <a:r>
              <a:rPr lang="en-US" sz="2400" b="1" dirty="0" smtClean="0"/>
              <a:t>,</a:t>
            </a:r>
            <a:r>
              <a:rPr lang="en-US" sz="2400" b="1" dirty="0" err="1" smtClean="0"/>
              <a:t>x</a:t>
            </a:r>
            <a:r>
              <a:rPr lang="en-US" sz="2400" b="1" baseline="-25000" dirty="0" err="1" smtClean="0"/>
              <a:t>k</a:t>
            </a:r>
            <a:r>
              <a:rPr lang="en-US" sz="2400" b="1" dirty="0" smtClean="0"/>
              <a:t>)</a:t>
            </a:r>
            <a:r>
              <a:rPr lang="en-US" sz="2400" dirty="0" smtClean="0"/>
              <a:t>: Output a value S*</a:t>
            </a:r>
          </a:p>
          <a:p>
            <a:pPr marL="342900" indent="-342900"/>
            <a:endParaRPr lang="en-US" sz="2400" dirty="0"/>
          </a:p>
          <a:p>
            <a:pPr marL="0" indent="0">
              <a:buNone/>
            </a:pPr>
            <a:r>
              <a:rPr lang="en-US" sz="2400" b="1" dirty="0" smtClean="0"/>
              <a:t>k-Privacy: </a:t>
            </a:r>
            <a:r>
              <a:rPr lang="en-US" sz="2400" dirty="0" smtClean="0"/>
              <a:t>For any (S,S’), and any subset X of &lt; k indices, the following two distributions are statistically close:</a:t>
            </a: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</a:t>
            </a: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152" y="3813379"/>
            <a:ext cx="5224544" cy="3014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152" y="4376179"/>
            <a:ext cx="5227379" cy="313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81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Shape 62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Punitive forking</a:t>
            </a:r>
            <a:endParaRPr/>
          </a:p>
        </p:txBody>
      </p:sp>
      <p:sp>
        <p:nvSpPr>
          <p:cNvPr id="625" name="Shape 625"/>
          <p:cNvSpPr txBox="1">
            <a:spLocks noGrp="1"/>
          </p:cNvSpPr>
          <p:nvPr>
            <p:ph type="body" idx="1"/>
          </p:nvPr>
        </p:nvSpPr>
        <p:spPr>
          <a:xfrm>
            <a:off x="457200" y="981600"/>
            <a:ext cx="8038214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>
                <a:solidFill>
                  <a:srgbClr val="000000"/>
                </a:solidFill>
              </a:rPr>
              <a:t>Suppose you want to blacklist transactions from address </a:t>
            </a:r>
            <a:r>
              <a:rPr lang="en" i="1">
                <a:solidFill>
                  <a:srgbClr val="000000"/>
                </a:solidFill>
              </a:rPr>
              <a:t>X</a:t>
            </a:r>
            <a:endParaRPr i="1" dirty="0"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Freeze an individual’s money forever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rebuchet MS"/>
              <a:buChar char="●"/>
            </a:pPr>
            <a:r>
              <a:rPr lang="en" b="1" dirty="0">
                <a:solidFill>
                  <a:srgbClr val="000000"/>
                </a:solidFill>
              </a:rPr>
              <a:t>Extreme strategy:</a:t>
            </a:r>
            <a:r>
              <a:rPr lang="en" dirty="0">
                <a:solidFill>
                  <a:srgbClr val="000000"/>
                </a:solidFill>
              </a:rPr>
              <a:t> announce that you will refuse to mine on any chain with a transaction from </a:t>
            </a:r>
            <a:r>
              <a:rPr lang="en" i="1" dirty="0">
                <a:solidFill>
                  <a:srgbClr val="000000"/>
                </a:solidFill>
              </a:rPr>
              <a:t>X</a:t>
            </a:r>
            <a:endParaRPr i="1"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  <p:sp>
        <p:nvSpPr>
          <p:cNvPr id="626" name="Shape 626"/>
          <p:cNvSpPr/>
          <p:nvPr/>
        </p:nvSpPr>
        <p:spPr>
          <a:xfrm>
            <a:off x="914350" y="4258850"/>
            <a:ext cx="7123200" cy="777900"/>
          </a:xfrm>
          <a:prstGeom prst="roundRect">
            <a:avLst>
              <a:gd name="adj" fmla="val 16667"/>
            </a:avLst>
          </a:prstGeom>
          <a:solidFill>
            <a:srgbClr val="E06666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With </a:t>
            </a:r>
            <a:r>
              <a:rPr lang="en" sz="24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α &lt; 0.5, you’ll soon fall behind the network </a:t>
            </a: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Shape 63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Feather-forking strategy</a:t>
            </a:r>
            <a:endParaRPr/>
          </a:p>
        </p:txBody>
      </p:sp>
      <p:sp>
        <p:nvSpPr>
          <p:cNvPr id="632" name="Shape 632"/>
          <p:cNvSpPr txBox="1">
            <a:spLocks noGrp="1"/>
          </p:cNvSpPr>
          <p:nvPr>
            <p:ph type="body" idx="1"/>
          </p:nvPr>
        </p:nvSpPr>
        <p:spPr>
          <a:xfrm>
            <a:off x="457200" y="981600"/>
            <a:ext cx="82296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rebuchet MS"/>
              <a:buChar char="●"/>
            </a:pPr>
            <a:r>
              <a:rPr lang="en" b="1">
                <a:solidFill>
                  <a:srgbClr val="000000"/>
                </a:solidFill>
              </a:rPr>
              <a:t>To blacklist transactions from X, </a:t>
            </a:r>
            <a:r>
              <a:rPr lang="en">
                <a:solidFill>
                  <a:srgbClr val="000000"/>
                </a:solidFill>
              </a:rPr>
              <a:t>announce that you will refuse to mine </a:t>
            </a:r>
            <a:r>
              <a:rPr lang="en" i="1">
                <a:solidFill>
                  <a:srgbClr val="000000"/>
                </a:solidFill>
              </a:rPr>
              <a:t>directly</a:t>
            </a:r>
            <a:r>
              <a:rPr lang="en">
                <a:solidFill>
                  <a:srgbClr val="000000"/>
                </a:solidFill>
              </a:rPr>
              <a:t> on any block with a transaction from </a:t>
            </a:r>
            <a:r>
              <a:rPr lang="en" i="1">
                <a:solidFill>
                  <a:srgbClr val="000000"/>
                </a:solidFill>
              </a:rPr>
              <a:t>X</a:t>
            </a:r>
            <a:endParaRPr dirty="0">
              <a:solidFill>
                <a:srgbClr val="000000"/>
              </a:solidFill>
            </a:endParaRPr>
          </a:p>
          <a:p>
            <a: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rebuchet MS"/>
              <a:buChar char="○"/>
            </a:pPr>
            <a:r>
              <a:rPr lang="en" dirty="0">
                <a:solidFill>
                  <a:srgbClr val="000000"/>
                </a:solidFill>
              </a:rPr>
              <a:t>but you’ll concede after </a:t>
            </a:r>
            <a:r>
              <a:rPr lang="en" i="1" dirty="0">
                <a:solidFill>
                  <a:srgbClr val="000000"/>
                </a:solidFill>
              </a:rPr>
              <a:t>n</a:t>
            </a:r>
            <a:r>
              <a:rPr lang="en" dirty="0">
                <a:solidFill>
                  <a:srgbClr val="000000"/>
                </a:solidFill>
              </a:rPr>
              <a:t> confirming blocks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Chance of pruning an offending block is </a:t>
            </a:r>
            <a:r>
              <a:rPr lang="en" b="1" dirty="0">
                <a:solidFill>
                  <a:srgbClr val="000000"/>
                </a:solidFill>
              </a:rPr>
              <a:t>α</a:t>
            </a:r>
            <a:r>
              <a:rPr lang="en" b="1" baseline="30000" dirty="0">
                <a:solidFill>
                  <a:srgbClr val="000000"/>
                </a:solidFill>
              </a:rPr>
              <a:t>2</a:t>
            </a:r>
            <a:endParaRPr b="1" baseline="30000"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Shape 6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Response to feather forking</a:t>
            </a:r>
            <a:endParaRPr/>
          </a:p>
        </p:txBody>
      </p:sp>
      <p:sp>
        <p:nvSpPr>
          <p:cNvPr id="638" name="Shape 638"/>
          <p:cNvSpPr txBox="1">
            <a:spLocks noGrp="1"/>
          </p:cNvSpPr>
          <p:nvPr>
            <p:ph type="body" idx="1"/>
          </p:nvPr>
        </p:nvSpPr>
        <p:spPr>
          <a:xfrm>
            <a:off x="457200" y="981600"/>
            <a:ext cx="76794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b="1">
                <a:solidFill>
                  <a:srgbClr val="000000"/>
                </a:solidFill>
              </a:rPr>
              <a:t>For other miners, </a:t>
            </a:r>
            <a:r>
              <a:rPr lang="en">
                <a:solidFill>
                  <a:srgbClr val="000000"/>
                </a:solidFill>
              </a:rPr>
              <a:t>including a transaction from </a:t>
            </a:r>
            <a:r>
              <a:rPr lang="en" i="1">
                <a:solidFill>
                  <a:srgbClr val="000000"/>
                </a:solidFill>
              </a:rPr>
              <a:t>X</a:t>
            </a:r>
            <a:r>
              <a:rPr lang="en">
                <a:solidFill>
                  <a:srgbClr val="000000"/>
                </a:solidFill>
              </a:rPr>
              <a:t> induces an </a:t>
            </a:r>
            <a:r>
              <a:rPr lang="en" b="1"/>
              <a:t>α</a:t>
            </a:r>
            <a:r>
              <a:rPr lang="en" b="1" baseline="30000"/>
              <a:t>2</a:t>
            </a:r>
            <a:r>
              <a:rPr lang="en"/>
              <a:t> chance of losing a block</a:t>
            </a:r>
            <a:endParaRPr/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Might be safer to join in on the blacklist</a:t>
            </a:r>
            <a:endParaRPr/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/>
              <a:t>Can enforce a blacklist with </a:t>
            </a:r>
            <a:r>
              <a:rPr lang="en" b="1"/>
              <a:t>α &lt; 0.5!</a:t>
            </a:r>
            <a:endParaRPr b="1"/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639" name="Shape 639"/>
          <p:cNvSpPr/>
          <p:nvPr/>
        </p:nvSpPr>
        <p:spPr>
          <a:xfrm>
            <a:off x="647425" y="3641125"/>
            <a:ext cx="7969500" cy="777900"/>
          </a:xfrm>
          <a:prstGeom prst="roundRect">
            <a:avLst>
              <a:gd name="adj" fmla="val 16667"/>
            </a:avLst>
          </a:prstGeom>
          <a:solidFill>
            <a:srgbClr val="93C47D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Trebuchet MS"/>
                <a:ea typeface="Trebuchet MS"/>
                <a:cs typeface="Trebuchet MS"/>
                <a:sym typeface="Trebuchet MS"/>
              </a:rPr>
              <a:t>Success depends on convincing other miners you’ll fork</a:t>
            </a:r>
            <a:endParaRPr sz="240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Shape 64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Feather-forking: what is it good for?</a:t>
            </a:r>
            <a:endParaRPr/>
          </a:p>
        </p:txBody>
      </p:sp>
      <p:sp>
        <p:nvSpPr>
          <p:cNvPr id="645" name="Shape 645"/>
          <p:cNvSpPr txBox="1">
            <a:spLocks noGrp="1"/>
          </p:cNvSpPr>
          <p:nvPr>
            <p:ph type="body" idx="1"/>
          </p:nvPr>
        </p:nvSpPr>
        <p:spPr>
          <a:xfrm>
            <a:off x="457200" y="981600"/>
            <a:ext cx="76794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Freezing individual bitcoin owners</a:t>
            </a:r>
            <a:endParaRPr dirty="0">
              <a:solidFill>
                <a:srgbClr val="000000"/>
              </a:solidFill>
            </a:endParaRPr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ransom/extortion</a:t>
            </a:r>
            <a:endParaRPr dirty="0">
              <a:solidFill>
                <a:srgbClr val="000000"/>
              </a:solidFill>
            </a:endParaRPr>
          </a:p>
          <a:p>
            <a: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○"/>
            </a:pPr>
            <a:r>
              <a:rPr lang="en" dirty="0">
                <a:solidFill>
                  <a:srgbClr val="000000"/>
                </a:solidFill>
              </a:rPr>
              <a:t>law enforcement?</a:t>
            </a:r>
            <a:endParaRPr dirty="0">
              <a:solidFill>
                <a:srgbClr val="000000"/>
              </a:solidFill>
            </a:endParaRPr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Enforcing a minimum transaction </a:t>
            </a:r>
            <a:r>
              <a:rPr lang="en" dirty="0" smtClean="0">
                <a:solidFill>
                  <a:srgbClr val="000000"/>
                </a:solidFill>
              </a:rPr>
              <a:t>fee</a:t>
            </a:r>
            <a:endParaRPr lang="en-US" dirty="0" smtClean="0">
              <a:solidFill>
                <a:srgbClr val="000000"/>
              </a:solidFill>
            </a:endParaRPr>
          </a:p>
          <a:p>
            <a:pPr lvl="1" indent="-419100">
              <a:buClr>
                <a:srgbClr val="000000"/>
              </a:buClr>
              <a:buSzPts val="3000"/>
              <a:buChar char="●"/>
            </a:pPr>
            <a:r>
              <a:rPr lang="en-US" dirty="0" smtClean="0">
                <a:solidFill>
                  <a:srgbClr val="000000"/>
                </a:solidFill>
              </a:rPr>
              <a:t>Current transaction fees are low (about 2% of revenue)</a:t>
            </a:r>
          </a:p>
          <a:p>
            <a:pPr lvl="1" indent="-419100">
              <a:buClr>
                <a:srgbClr val="000000"/>
              </a:buClr>
              <a:buSzPts val="3000"/>
              <a:buChar char="●"/>
            </a:pPr>
            <a:r>
              <a:rPr lang="en-US" dirty="0" smtClean="0">
                <a:solidFill>
                  <a:srgbClr val="000000"/>
                </a:solidFill>
              </a:rPr>
              <a:t>But may become significant when mining reward becomes low</a:t>
            </a:r>
            <a:endParaRPr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Shape 682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53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683" name="Shape 683"/>
          <p:cNvSpPr txBox="1">
            <a:spLocks noGrp="1"/>
          </p:cNvSpPr>
          <p:nvPr>
            <p:ph type="body" idx="1"/>
          </p:nvPr>
        </p:nvSpPr>
        <p:spPr>
          <a:xfrm>
            <a:off x="457200" y="981600"/>
            <a:ext cx="82131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Miners are free to implement any strategy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" dirty="0">
                <a:solidFill>
                  <a:srgbClr val="000000"/>
                </a:solidFill>
              </a:rPr>
              <a:t>Very little non-default behavior in the wild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dirty="0" smtClean="0">
                <a:solidFill>
                  <a:srgbClr val="000000"/>
                </a:solidFill>
              </a:rPr>
              <a:t>G</a:t>
            </a:r>
            <a:r>
              <a:rPr lang="en" dirty="0" err="1" smtClean="0">
                <a:solidFill>
                  <a:srgbClr val="000000"/>
                </a:solidFill>
              </a:rPr>
              <a:t>ame</a:t>
            </a:r>
            <a:r>
              <a:rPr lang="en" dirty="0" smtClean="0">
                <a:solidFill>
                  <a:srgbClr val="000000"/>
                </a:solidFill>
              </a:rPr>
              <a:t>-theoretic </a:t>
            </a:r>
            <a:r>
              <a:rPr lang="en-US" dirty="0" smtClean="0">
                <a:solidFill>
                  <a:srgbClr val="000000"/>
                </a:solidFill>
              </a:rPr>
              <a:t>analysis necessary</a:t>
            </a:r>
          </a:p>
          <a:p>
            <a:pPr marL="457200" marR="0" lvl="0" indent="-419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Char char="●"/>
            </a:pPr>
            <a:r>
              <a:rPr lang="en-US" dirty="0" smtClean="0">
                <a:solidFill>
                  <a:srgbClr val="000000"/>
                </a:solidFill>
              </a:rPr>
              <a:t>Very recent work: [</a:t>
            </a:r>
            <a:r>
              <a:rPr lang="en-US" dirty="0" err="1" smtClean="0">
                <a:solidFill>
                  <a:srgbClr val="000000"/>
                </a:solidFill>
              </a:rPr>
              <a:t>Badertscher</a:t>
            </a:r>
            <a:r>
              <a:rPr lang="en-US" dirty="0" smtClean="0">
                <a:solidFill>
                  <a:srgbClr val="000000"/>
                </a:solidFill>
              </a:rPr>
              <a:t>-</a:t>
            </a:r>
            <a:r>
              <a:rPr lang="en-US" dirty="0" err="1" smtClean="0">
                <a:solidFill>
                  <a:srgbClr val="000000"/>
                </a:solidFill>
              </a:rPr>
              <a:t>Garay</a:t>
            </a:r>
            <a:r>
              <a:rPr lang="en-US" dirty="0" smtClean="0">
                <a:solidFill>
                  <a:srgbClr val="000000"/>
                </a:solidFill>
              </a:rPr>
              <a:t>-Maurer-</a:t>
            </a:r>
            <a:r>
              <a:rPr lang="en-US" dirty="0" err="1" smtClean="0">
                <a:solidFill>
                  <a:srgbClr val="000000"/>
                </a:solidFill>
              </a:rPr>
              <a:t>Tshudi</a:t>
            </a:r>
            <a:r>
              <a:rPr lang="en-US" dirty="0" smtClean="0">
                <a:solidFill>
                  <a:srgbClr val="000000"/>
                </a:solidFill>
              </a:rPr>
              <a:t>-</a:t>
            </a:r>
            <a:r>
              <a:rPr lang="en-US" dirty="0" err="1" smtClean="0">
                <a:solidFill>
                  <a:srgbClr val="000000"/>
                </a:solidFill>
              </a:rPr>
              <a:t>Zikas</a:t>
            </a:r>
            <a:r>
              <a:rPr lang="en-US" dirty="0" smtClean="0">
                <a:solidFill>
                  <a:srgbClr val="000000"/>
                </a:solidFill>
              </a:rPr>
              <a:t>, EUROCRYPT’18]</a:t>
            </a:r>
            <a:endParaRPr dirty="0">
              <a:solidFill>
                <a:srgbClr val="000000"/>
              </a:solidFill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/>
              <a:t>Example: n=2, k=2</a:t>
            </a:r>
            <a:endParaRPr sz="3000" dirty="0"/>
          </a:p>
        </p:txBody>
      </p:sp>
      <p:sp>
        <p:nvSpPr>
          <p:cNvPr id="208" name="Shape 20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-US" sz="2400" dirty="0" smtClean="0"/>
              <a:t>p</a:t>
            </a:r>
            <a:r>
              <a:rPr lang="en" sz="2400" dirty="0" smtClean="0"/>
              <a:t> </a:t>
            </a:r>
            <a:r>
              <a:rPr lang="en" sz="2400" dirty="0"/>
              <a:t>= a large </a:t>
            </a:r>
            <a:r>
              <a:rPr lang="en" sz="2400" dirty="0" smtClean="0"/>
              <a:t>prime</a:t>
            </a:r>
            <a:endParaRPr lang="en-US" sz="2400" dirty="0"/>
          </a:p>
          <a:p>
            <a:pPr marL="342900" indent="-342900"/>
            <a:r>
              <a:rPr lang="en" sz="2400" dirty="0" smtClean="0"/>
              <a:t>S </a:t>
            </a:r>
            <a:r>
              <a:rPr lang="en" sz="2400" dirty="0"/>
              <a:t>= secret in [0, </a:t>
            </a:r>
            <a:r>
              <a:rPr lang="en" sz="2400" dirty="0" smtClean="0"/>
              <a:t>P)</a:t>
            </a:r>
            <a:endParaRPr lang="en-US" sz="2400" dirty="0"/>
          </a:p>
          <a:p>
            <a:pPr marL="342900" indent="-342900"/>
            <a:r>
              <a:rPr lang="en" sz="2400" dirty="0" smtClean="0"/>
              <a:t>R </a:t>
            </a:r>
            <a:r>
              <a:rPr lang="en" sz="2400" dirty="0"/>
              <a:t>= random in [0, P)</a:t>
            </a: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	</a:t>
            </a: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b="1" u="sng" dirty="0" smtClean="0"/>
              <a:t>2-Privacy</a:t>
            </a:r>
            <a:r>
              <a:rPr lang="en-US" sz="2400" b="1" dirty="0" smtClean="0"/>
              <a:t>:</a:t>
            </a:r>
            <a:r>
              <a:rPr lang="en-US" sz="2400" dirty="0" smtClean="0"/>
              <a:t> each x</a:t>
            </a:r>
            <a:r>
              <a:rPr lang="en-US" sz="2400" baseline="-25000" dirty="0" smtClean="0"/>
              <a:t>i</a:t>
            </a:r>
            <a:r>
              <a:rPr lang="en-US" sz="2400" dirty="0" smtClean="0"/>
              <a:t> has uniform distribution over [0,P); independent of S</a:t>
            </a:r>
            <a:endParaRPr sz="2400" dirty="0"/>
          </a:p>
        </p:txBody>
      </p:sp>
      <p:sp>
        <p:nvSpPr>
          <p:cNvPr id="209" name="Shape 209"/>
          <p:cNvSpPr txBox="1"/>
          <p:nvPr/>
        </p:nvSpPr>
        <p:spPr>
          <a:xfrm>
            <a:off x="3992100" y="1426373"/>
            <a:ext cx="4694700" cy="7470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Share(S)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: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      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r>
              <a:rPr lang="en" sz="1800" baseline="-25000" dirty="0" smtClean="0"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= (S+R) mod 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p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        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r>
              <a:rPr lang="en" sz="1800" baseline="-25000" dirty="0" smtClean="0"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 </a:t>
            </a: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= (S+2R) mod 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p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0" name="Shape 210"/>
          <p:cNvSpPr txBox="1"/>
          <p:nvPr/>
        </p:nvSpPr>
        <p:spPr>
          <a:xfrm>
            <a:off x="3992100" y="2410229"/>
            <a:ext cx="3657600" cy="7470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R</a:t>
            </a:r>
            <a:r>
              <a:rPr lang="en" sz="1800" dirty="0" err="1" smtClean="0">
                <a:latin typeface="Trebuchet MS"/>
                <a:ea typeface="Trebuchet MS"/>
                <a:cs typeface="Trebuchet MS"/>
                <a:sym typeface="Trebuchet MS"/>
              </a:rPr>
              <a:t>econstruct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(x</a:t>
            </a:r>
            <a:r>
              <a:rPr lang="en-US" sz="1800" baseline="-25000" dirty="0" smtClean="0"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,x</a:t>
            </a:r>
            <a:r>
              <a:rPr lang="en-US" sz="1800" baseline="-25000" dirty="0" smtClean="0"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:</a:t>
            </a:r>
            <a:endParaRPr sz="1800" dirty="0" smtClean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	(2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r>
              <a:rPr lang="en" sz="1800" baseline="-25000" dirty="0" smtClean="0">
                <a:latin typeface="Trebuchet MS"/>
                <a:ea typeface="Trebuchet MS"/>
                <a:cs typeface="Trebuchet MS"/>
                <a:sym typeface="Trebuchet MS"/>
              </a:rPr>
              <a:t>1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-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r>
              <a:rPr lang="en" sz="1800" baseline="-25000" dirty="0" smtClean="0">
                <a:latin typeface="Trebuchet MS"/>
                <a:ea typeface="Trebuchet MS"/>
                <a:cs typeface="Trebuchet MS"/>
                <a:sym typeface="Trebuchet MS"/>
              </a:rPr>
              <a:t>2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) mod 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p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 = S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20384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5" name="Shape 215"/>
          <p:cNvCxnSpPr/>
          <p:nvPr/>
        </p:nvCxnSpPr>
        <p:spPr>
          <a:xfrm rot="10800000" flipH="1">
            <a:off x="1291050" y="1636892"/>
            <a:ext cx="3979800" cy="2001300"/>
          </a:xfrm>
          <a:prstGeom prst="straightConnector1">
            <a:avLst/>
          </a:prstGeom>
          <a:noFill/>
          <a:ln w="38100" cap="flat" cmpd="sng">
            <a:solidFill>
              <a:srgbClr val="38761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6" name="Shape 216"/>
          <p:cNvCxnSpPr/>
          <p:nvPr/>
        </p:nvCxnSpPr>
        <p:spPr>
          <a:xfrm>
            <a:off x="1291050" y="4571167"/>
            <a:ext cx="5953800" cy="10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17" name="Shape 217"/>
          <p:cNvCxnSpPr/>
          <p:nvPr/>
        </p:nvCxnSpPr>
        <p:spPr>
          <a:xfrm rot="10800000">
            <a:off x="1259125" y="1082042"/>
            <a:ext cx="42600" cy="3499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18" name="Shape 218"/>
          <p:cNvSpPr txBox="1"/>
          <p:nvPr/>
        </p:nvSpPr>
        <p:spPr>
          <a:xfrm>
            <a:off x="6956850" y="4505767"/>
            <a:ext cx="28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x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19" name="Shape 219"/>
          <p:cNvSpPr txBox="1"/>
          <p:nvPr/>
        </p:nvSpPr>
        <p:spPr>
          <a:xfrm>
            <a:off x="971125" y="1082042"/>
            <a:ext cx="288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y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0" name="Shape 220"/>
          <p:cNvSpPr/>
          <p:nvPr/>
        </p:nvSpPr>
        <p:spPr>
          <a:xfrm>
            <a:off x="1221775" y="3557542"/>
            <a:ext cx="165300" cy="1812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Shape 221"/>
          <p:cNvSpPr txBox="1"/>
          <p:nvPr/>
        </p:nvSpPr>
        <p:spPr>
          <a:xfrm>
            <a:off x="576175" y="3354817"/>
            <a:ext cx="8109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(0, S)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2" name="Shape 222"/>
          <p:cNvSpPr txBox="1"/>
          <p:nvPr/>
        </p:nvSpPr>
        <p:spPr>
          <a:xfrm>
            <a:off x="5081825" y="1265042"/>
            <a:ext cx="19281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random slope R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1907675" y="3226592"/>
            <a:ext cx="165300" cy="1812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2572225" y="2877517"/>
            <a:ext cx="165300" cy="1812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Shape 225"/>
          <p:cNvSpPr/>
          <p:nvPr/>
        </p:nvSpPr>
        <p:spPr>
          <a:xfrm>
            <a:off x="3198300" y="2546942"/>
            <a:ext cx="165300" cy="1812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Shape 226"/>
          <p:cNvSpPr/>
          <p:nvPr/>
        </p:nvSpPr>
        <p:spPr>
          <a:xfrm>
            <a:off x="3937525" y="2187192"/>
            <a:ext cx="165300" cy="181200"/>
          </a:xfrm>
          <a:prstGeom prst="ellipse">
            <a:avLst/>
          </a:prstGeom>
          <a:solidFill>
            <a:srgbClr val="F6B26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Shape 227"/>
          <p:cNvSpPr txBox="1"/>
          <p:nvPr/>
        </p:nvSpPr>
        <p:spPr>
          <a:xfrm>
            <a:off x="1720100" y="3278605"/>
            <a:ext cx="103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(1, S+R)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8" name="Shape 228"/>
          <p:cNvSpPr txBox="1"/>
          <p:nvPr/>
        </p:nvSpPr>
        <p:spPr>
          <a:xfrm>
            <a:off x="1720088" y="2470742"/>
            <a:ext cx="1197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(2, S+2R)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29" name="Shape 229"/>
          <p:cNvSpPr txBox="1"/>
          <p:nvPr/>
        </p:nvSpPr>
        <p:spPr>
          <a:xfrm>
            <a:off x="2993600" y="2663317"/>
            <a:ext cx="1197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(3, S+3R)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0" name="Shape 230"/>
          <p:cNvSpPr txBox="1"/>
          <p:nvPr/>
        </p:nvSpPr>
        <p:spPr>
          <a:xfrm>
            <a:off x="2993600" y="1807592"/>
            <a:ext cx="11973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(4, S+4R)</a:t>
            </a:r>
            <a:endParaRPr sz="180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1" name="Shape 231"/>
          <p:cNvSpPr txBox="1"/>
          <p:nvPr/>
        </p:nvSpPr>
        <p:spPr>
          <a:xfrm>
            <a:off x="4444100" y="3843380"/>
            <a:ext cx="4166400" cy="457200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Trebuchet MS"/>
                <a:ea typeface="Trebuchet MS"/>
                <a:cs typeface="Trebuchet MS"/>
                <a:sym typeface="Trebuchet MS"/>
              </a:rPr>
              <a:t>(do arithmetic modulo large prime </a:t>
            </a:r>
            <a:r>
              <a:rPr lang="en-US" sz="1800" dirty="0" smtClean="0">
                <a:latin typeface="Trebuchet MS"/>
                <a:ea typeface="Trebuchet MS"/>
                <a:cs typeface="Trebuchet MS"/>
                <a:sym typeface="Trebuchet MS"/>
              </a:rPr>
              <a:t>p</a:t>
            </a:r>
            <a:r>
              <a:rPr lang="en" sz="1800" dirty="0" smtClean="0"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32" name="Shape 232"/>
          <p:cNvSpPr txBox="1"/>
          <p:nvPr/>
        </p:nvSpPr>
        <p:spPr>
          <a:xfrm>
            <a:off x="4752100" y="2709442"/>
            <a:ext cx="3809100" cy="8745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Trebuchet MS"/>
                <a:ea typeface="Trebuchet MS"/>
                <a:cs typeface="Trebuchet MS"/>
                <a:sym typeface="Trebuchet MS"/>
              </a:rPr>
              <a:t>given any two points,</a:t>
            </a:r>
            <a:endParaRPr sz="2400" dirty="0">
              <a:latin typeface="Trebuchet MS"/>
              <a:ea typeface="Trebuchet MS"/>
              <a:cs typeface="Trebuchet MS"/>
              <a:sym typeface="Trebuchet M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Trebuchet MS"/>
                <a:ea typeface="Trebuchet MS"/>
                <a:cs typeface="Trebuchet MS"/>
                <a:sym typeface="Trebuchet MS"/>
              </a:rPr>
              <a:t>can interpolate and find S</a:t>
            </a:r>
            <a:endParaRPr sz="24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0" name="Shape 20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6166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 smtClean="0"/>
              <a:t>Example: k = 2, n &gt; 2</a:t>
            </a:r>
            <a:endParaRPr sz="3000" dirty="0"/>
          </a:p>
        </p:txBody>
      </p:sp>
      <p:sp>
        <p:nvSpPr>
          <p:cNvPr id="2" name="Rectangle 1"/>
          <p:cNvSpPr/>
          <p:nvPr/>
        </p:nvSpPr>
        <p:spPr>
          <a:xfrm>
            <a:off x="4572000" y="241763"/>
            <a:ext cx="4242700" cy="1047328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</a:rPr>
              <a:t>k-Privacy: Given only one point, line </a:t>
            </a:r>
            <a:r>
              <a:rPr lang="en-US" sz="2400" smtClean="0">
                <a:solidFill>
                  <a:schemeClr val="tx1"/>
                </a:solidFill>
              </a:rPr>
              <a:t>is </a:t>
            </a:r>
            <a:r>
              <a:rPr lang="en-US" sz="2400" smtClean="0">
                <a:solidFill>
                  <a:schemeClr val="tx1"/>
                </a:solidFill>
              </a:rPr>
              <a:t>undetermined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914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Going Beyond k = 2</a:t>
            </a:r>
            <a:endParaRPr dirty="0"/>
          </a:p>
        </p:txBody>
      </p:sp>
      <p:graphicFrame>
        <p:nvGraphicFramePr>
          <p:cNvPr id="238" name="Shape 238"/>
          <p:cNvGraphicFramePr/>
          <p:nvPr>
            <p:extLst/>
          </p:nvPr>
        </p:nvGraphicFramePr>
        <p:xfrm>
          <a:off x="264313" y="1395025"/>
          <a:ext cx="8615375" cy="182868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139775"/>
                <a:gridCol w="2343975"/>
                <a:gridCol w="3131625"/>
              </a:tblGrid>
              <a:tr h="38100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Equation</a:t>
                      </a:r>
                      <a:endParaRPr sz="1800" b="1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Random parameters</a:t>
                      </a:r>
                      <a:endParaRPr sz="1800" b="1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Points needed to recover S</a:t>
                      </a:r>
                      <a:endParaRPr sz="1800" b="1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(S + RX) mod </a:t>
                      </a:r>
                      <a:r>
                        <a:rPr lang="en-US" sz="1800" dirty="0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(S + R</a:t>
                      </a:r>
                      <a:r>
                        <a:rPr lang="en" sz="1800" baseline="-250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</a:t>
                      </a: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 + R</a:t>
                      </a:r>
                      <a:r>
                        <a:rPr lang="en" sz="1800" baseline="-250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</a:t>
                      </a:r>
                      <a:r>
                        <a:rPr lang="en" sz="1800" baseline="300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) mod </a:t>
                      </a:r>
                      <a:r>
                        <a:rPr lang="en-US" sz="1800" dirty="0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,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(S + R</a:t>
                      </a:r>
                      <a:r>
                        <a:rPr lang="en" sz="1800" baseline="-250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</a:t>
                      </a: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 + R</a:t>
                      </a:r>
                      <a:r>
                        <a:rPr lang="en" sz="1800" baseline="-250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</a:t>
                      </a:r>
                      <a:r>
                        <a:rPr lang="en" sz="1800" baseline="300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 + R</a:t>
                      </a:r>
                      <a:r>
                        <a:rPr lang="en" sz="1800" baseline="-250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</a:t>
                      </a: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X</a:t>
                      </a:r>
                      <a:r>
                        <a:rPr lang="en" sz="1800" baseline="300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</a:t>
                      </a: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) mod </a:t>
                      </a:r>
                      <a:r>
                        <a:rPr lang="en-US" sz="1800" dirty="0" smtClean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p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1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,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2</a:t>
                      </a:r>
                      <a:r>
                        <a:rPr lang="en" sz="18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, R</a:t>
                      </a:r>
                      <a:r>
                        <a:rPr lang="en" sz="1800" baseline="-2500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3</a:t>
                      </a:r>
                      <a:endParaRPr sz="180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Trebuchet MS"/>
                          <a:ea typeface="Trebuchet MS"/>
                          <a:cs typeface="Trebuchet MS"/>
                          <a:sym typeface="Trebuchet MS"/>
                        </a:rPr>
                        <a:t>4</a:t>
                      </a:r>
                      <a:endParaRPr sz="1800" dirty="0">
                        <a:latin typeface="Trebuchet MS"/>
                        <a:ea typeface="Trebuchet MS"/>
                        <a:cs typeface="Trebuchet MS"/>
                        <a:sym typeface="Trebuchet MS"/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239" name="Shape 239"/>
          <p:cNvSpPr txBox="1"/>
          <p:nvPr/>
        </p:nvSpPr>
        <p:spPr>
          <a:xfrm>
            <a:off x="1771200" y="3346025"/>
            <a:ext cx="747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rebuchet MS"/>
                <a:ea typeface="Trebuchet MS"/>
                <a:cs typeface="Trebuchet MS"/>
                <a:sym typeface="Trebuchet MS"/>
              </a:rPr>
              <a:t>etc.</a:t>
            </a:r>
            <a:endParaRPr sz="18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240" name="Shape 240"/>
          <p:cNvSpPr txBox="1"/>
          <p:nvPr/>
        </p:nvSpPr>
        <p:spPr>
          <a:xfrm>
            <a:off x="3158250" y="3749350"/>
            <a:ext cx="4548300" cy="874500"/>
          </a:xfrm>
          <a:prstGeom prst="rect">
            <a:avLst/>
          </a:prstGeom>
          <a:solidFill>
            <a:srgbClr val="FFF2CC"/>
          </a:solidFill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>
                <a:latin typeface="Trebuchet MS"/>
                <a:ea typeface="Trebuchet MS"/>
                <a:cs typeface="Trebuchet MS"/>
                <a:sym typeface="Trebuchet MS"/>
              </a:rPr>
              <a:t>support K-out-of-N </a:t>
            </a:r>
            <a:r>
              <a:rPr lang="en-US" sz="2400" dirty="0" smtClean="0">
                <a:latin typeface="Trebuchet MS"/>
                <a:ea typeface="Trebuchet MS"/>
                <a:cs typeface="Trebuchet MS"/>
                <a:sym typeface="Trebuchet MS"/>
              </a:rPr>
              <a:t>sharing</a:t>
            </a:r>
            <a:r>
              <a:rPr lang="en" sz="2400" dirty="0" smtClean="0"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" sz="2400" dirty="0">
                <a:latin typeface="Trebuchet MS"/>
                <a:ea typeface="Trebuchet MS"/>
                <a:cs typeface="Trebuchet MS"/>
                <a:sym typeface="Trebuchet MS"/>
              </a:rPr>
              <a:t>for any K, N</a:t>
            </a:r>
            <a:endParaRPr sz="24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43819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Secret sharing</a:t>
            </a:r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indent="-342900"/>
            <a:r>
              <a:rPr lang="en" sz="2400" b="1" dirty="0"/>
              <a:t>Good</a:t>
            </a:r>
            <a:r>
              <a:rPr lang="en" sz="2400" dirty="0"/>
              <a:t>: Store shares separately, adversary </a:t>
            </a:r>
            <a:r>
              <a:rPr lang="en" sz="2400" dirty="0" smtClean="0"/>
              <a:t>must</a:t>
            </a:r>
            <a:r>
              <a:rPr lang="en-US" sz="2400" dirty="0" smtClean="0"/>
              <a:t> </a:t>
            </a:r>
            <a:r>
              <a:rPr lang="en" sz="2400" dirty="0" smtClean="0"/>
              <a:t>compromise </a:t>
            </a:r>
            <a:r>
              <a:rPr lang="en" sz="2400" dirty="0"/>
              <a:t>several shares to get the </a:t>
            </a:r>
            <a:r>
              <a:rPr lang="en" sz="2400" dirty="0" smtClean="0"/>
              <a:t>key.</a:t>
            </a:r>
            <a:endParaRPr lang="en-US" sz="2400" dirty="0"/>
          </a:p>
          <a:p>
            <a:pPr marL="342900" indent="-342900"/>
            <a:endParaRPr lang="en-US" sz="2400" b="1" dirty="0"/>
          </a:p>
          <a:p>
            <a:pPr marL="342900" indent="-342900"/>
            <a:r>
              <a:rPr lang="en" sz="2400" b="1" dirty="0" smtClean="0"/>
              <a:t>Bad</a:t>
            </a:r>
            <a:r>
              <a:rPr lang="en" sz="2400" dirty="0"/>
              <a:t>: To sign, need to bring shares together, </a:t>
            </a:r>
            <a:r>
              <a:rPr lang="en-US" sz="2400" dirty="0" smtClean="0"/>
              <a:t>to first </a:t>
            </a:r>
            <a:r>
              <a:rPr lang="en" sz="2400" dirty="0" smtClean="0"/>
              <a:t>reconstruct </a:t>
            </a:r>
            <a:r>
              <a:rPr lang="en" sz="2400" dirty="0"/>
              <a:t>the key. </a:t>
            </a:r>
            <a:r>
              <a:rPr lang="en-US" sz="2400" dirty="0" smtClean="0"/>
              <a:t>Point of vulnerability</a:t>
            </a: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68432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Multi-sig</a:t>
            </a:r>
            <a:endParaRPr/>
          </a:p>
        </p:txBody>
      </p:sp>
      <p:sp>
        <p:nvSpPr>
          <p:cNvPr id="252" name="Shape 2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Lets you keep shares apart, approve transaction without reconstructing key at any point.</a:t>
            </a: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776950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1865</TotalTime>
  <Words>1647</Words>
  <Application>Microsoft Macintosh PowerPoint</Application>
  <PresentationFormat>On-screen Show (16:9)</PresentationFormat>
  <Paragraphs>320</Paragraphs>
  <Slides>44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Courier New</vt:lpstr>
      <vt:lpstr>Trebuchet MS</vt:lpstr>
      <vt:lpstr>Arial</vt:lpstr>
      <vt:lpstr>Simple Light</vt:lpstr>
      <vt:lpstr>Bitcoin: Key-Management, Mining and Attacks</vt:lpstr>
      <vt:lpstr>PowerPoint Presentation</vt:lpstr>
      <vt:lpstr>Secret sharing [Shamir]</vt:lpstr>
      <vt:lpstr>Secret sharing [Shamir]</vt:lpstr>
      <vt:lpstr>Example: n=2, k=2</vt:lpstr>
      <vt:lpstr>Example: k = 2, n &gt; 2</vt:lpstr>
      <vt:lpstr>Going Beyond k = 2</vt:lpstr>
      <vt:lpstr>Secret sharing</vt:lpstr>
      <vt:lpstr>Multi-sig</vt:lpstr>
      <vt:lpstr>Example</vt:lpstr>
      <vt:lpstr>Threshold Signatures</vt:lpstr>
      <vt:lpstr>Threshold Signatures</vt:lpstr>
      <vt:lpstr>Threshold Signatures</vt:lpstr>
      <vt:lpstr>PowerPoint Presentation</vt:lpstr>
      <vt:lpstr>Mining Bitcoins in 6 easy steps</vt:lpstr>
      <vt:lpstr>Finding a valid block</vt:lpstr>
      <vt:lpstr>Mining difficulty “target”</vt:lpstr>
      <vt:lpstr>Setting the mining difficulty</vt:lpstr>
      <vt:lpstr>CPU mining (numbers from 2014)</vt:lpstr>
      <vt:lpstr>Evolution of mining</vt:lpstr>
      <vt:lpstr>The future</vt:lpstr>
      <vt:lpstr>PowerPoint Presentation</vt:lpstr>
      <vt:lpstr>Economics of being a small miner</vt:lpstr>
      <vt:lpstr>Mining pools</vt:lpstr>
      <vt:lpstr>Mining shares</vt:lpstr>
      <vt:lpstr>Mining pools</vt:lpstr>
      <vt:lpstr>Mining pool history</vt:lpstr>
      <vt:lpstr>Mining pools</vt:lpstr>
      <vt:lpstr>Are mining pools a good thing?</vt:lpstr>
      <vt:lpstr>PowerPoint Presentation</vt:lpstr>
      <vt:lpstr>Game-theoretic analysis of mining</vt:lpstr>
      <vt:lpstr>Game-theoretic analysis of mining</vt:lpstr>
      <vt:lpstr>Forking attacks</vt:lpstr>
      <vt:lpstr>Forking attacks</vt:lpstr>
      <vt:lpstr>Forking attacks via bribery</vt:lpstr>
      <vt:lpstr>Block-withholding attacks</vt:lpstr>
      <vt:lpstr>Block-withholding attacks, take 2</vt:lpstr>
      <vt:lpstr>Block-withholding attacks</vt:lpstr>
      <vt:lpstr>Selfish-mining attacks</vt:lpstr>
      <vt:lpstr>Punitive forking</vt:lpstr>
      <vt:lpstr>Feather-forking strategy</vt:lpstr>
      <vt:lpstr>Response to feather forking</vt:lpstr>
      <vt:lpstr>Feather-forking: what is it good for?</vt:lpstr>
      <vt:lpstr>Summary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5</dc:title>
  <cp:lastModifiedBy>Microsoft Office User</cp:lastModifiedBy>
  <cp:revision>32</cp:revision>
  <dcterms:modified xsi:type="dcterms:W3CDTF">2019-02-13T17:02:49Z</dcterms:modified>
</cp:coreProperties>
</file>